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59"/>
  </p:notesMasterIdLst>
  <p:handoutMasterIdLst>
    <p:handoutMasterId r:id="rId60"/>
  </p:handoutMasterIdLst>
  <p:sldIdLst>
    <p:sldId id="256" r:id="rId5"/>
    <p:sldId id="262" r:id="rId6"/>
    <p:sldId id="263" r:id="rId7"/>
    <p:sldId id="264" r:id="rId8"/>
    <p:sldId id="265" r:id="rId9"/>
    <p:sldId id="266" r:id="rId10"/>
    <p:sldId id="269" r:id="rId11"/>
    <p:sldId id="270" r:id="rId12"/>
    <p:sldId id="271" r:id="rId13"/>
    <p:sldId id="268" r:id="rId14"/>
    <p:sldId id="275" r:id="rId15"/>
    <p:sldId id="274" r:id="rId16"/>
    <p:sldId id="273" r:id="rId17"/>
    <p:sldId id="272" r:id="rId18"/>
    <p:sldId id="267" r:id="rId19"/>
    <p:sldId id="276" r:id="rId20"/>
    <p:sldId id="277" r:id="rId21"/>
    <p:sldId id="280" r:id="rId22"/>
    <p:sldId id="281" r:id="rId23"/>
    <p:sldId id="282" r:id="rId24"/>
    <p:sldId id="283" r:id="rId25"/>
    <p:sldId id="285" r:id="rId26"/>
    <p:sldId id="284"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260"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3F69A-0924-4F63-83E5-631E85E7691E}" v="3386" dt="2024-01-27T22:16:17.098"/>
    <p1510:client id="{7EEAD151-134A-F827-434C-1408C40437A8}" v="1892" dt="2024-01-29T03:44:42.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1/28/2024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the very first page every user will see when they are trying to register as a user. After a new user click on register, they will be asked if they are trying to register as a student of staff.</a:t>
            </a:r>
          </a:p>
        </p:txBody>
      </p:sp>
      <p:sp>
        <p:nvSpPr>
          <p:cNvPr id="4" name="Slide Number Placeholder 3"/>
          <p:cNvSpPr>
            <a:spLocks noGrp="1"/>
          </p:cNvSpPr>
          <p:nvPr>
            <p:ph type="sldNum" sz="quarter" idx="5"/>
          </p:nvPr>
        </p:nvSpPr>
        <p:spPr/>
        <p:txBody>
          <a:bodyPr/>
          <a:lstStyle/>
          <a:p>
            <a:fld id="{C6B3AB32-59DF-41F1-9618-EDFBF5049629}" type="slidenum">
              <a:rPr lang="en-US" smtClean="0"/>
              <a:t>25</a:t>
            </a:fld>
            <a:endParaRPr lang="en-US" dirty="0"/>
          </a:p>
        </p:txBody>
      </p:sp>
    </p:spTree>
    <p:extLst>
      <p:ext uri="{BB962C8B-B14F-4D97-AF65-F5344CB8AC3E}">
        <p14:creationId xmlns:p14="http://schemas.microsoft.com/office/powerpoint/2010/main" val="253133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the PHP code for the option for users to pick what the are trying to register as.</a:t>
            </a:r>
          </a:p>
        </p:txBody>
      </p:sp>
      <p:sp>
        <p:nvSpPr>
          <p:cNvPr id="4" name="Slide Number Placeholder 3"/>
          <p:cNvSpPr>
            <a:spLocks noGrp="1"/>
          </p:cNvSpPr>
          <p:nvPr>
            <p:ph type="sldNum" sz="quarter" idx="5"/>
          </p:nvPr>
        </p:nvSpPr>
        <p:spPr/>
        <p:txBody>
          <a:bodyPr/>
          <a:lstStyle/>
          <a:p>
            <a:fld id="{C6B3AB32-59DF-41F1-9618-EDFBF5049629}" type="slidenum">
              <a:rPr lang="en-US" smtClean="0"/>
              <a:t>26</a:t>
            </a:fld>
            <a:endParaRPr lang="en-US" dirty="0"/>
          </a:p>
        </p:txBody>
      </p:sp>
    </p:spTree>
    <p:extLst>
      <p:ext uri="{BB962C8B-B14F-4D97-AF65-F5344CB8AC3E}">
        <p14:creationId xmlns:p14="http://schemas.microsoft.com/office/powerpoint/2010/main" val="2180820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After the user select what they are trying to register as, they are then redirected to the page of their decision. These are the both webpages of both options that a user is redirected to regarding their reason of registration.</a:t>
            </a:r>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1714508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order to create a functional registration form I used PHP to start the session data and included my </a:t>
            </a:r>
            <a:r>
              <a:rPr lang="en-US" dirty="0" err="1">
                <a:cs typeface="Calibri"/>
              </a:rPr>
              <a:t>config.php</a:t>
            </a:r>
            <a:r>
              <a:rPr lang="en-US" dirty="0">
                <a:cs typeface="Calibri"/>
              </a:rPr>
              <a:t> file. This allow me to store information in variables to use across multiple pages and to communicate with my database. </a:t>
            </a:r>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35774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 also used PHP for form validation, handling form submission, and saving data to the database.</a:t>
            </a:r>
          </a:p>
        </p:txBody>
      </p:sp>
      <p:sp>
        <p:nvSpPr>
          <p:cNvPr id="4" name="Slide Number Placeholder 3"/>
          <p:cNvSpPr>
            <a:spLocks noGrp="1"/>
          </p:cNvSpPr>
          <p:nvPr>
            <p:ph type="sldNum" sz="quarter" idx="5"/>
          </p:nvPr>
        </p:nvSpPr>
        <p:spPr/>
        <p:txBody>
          <a:bodyPr/>
          <a:lstStyle/>
          <a:p>
            <a:fld id="{C6B3AB32-59DF-41F1-9618-EDFBF5049629}" type="slidenum">
              <a:rPr lang="en-US" smtClean="0"/>
              <a:t>29</a:t>
            </a:fld>
            <a:endParaRPr lang="en-US" dirty="0"/>
          </a:p>
        </p:txBody>
      </p:sp>
    </p:spTree>
    <p:extLst>
      <p:ext uri="{BB962C8B-B14F-4D97-AF65-F5344CB8AC3E}">
        <p14:creationId xmlns:p14="http://schemas.microsoft.com/office/powerpoint/2010/main" val="3432103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After both student and administrator register they will be redirected to the login page. The login form is a simple form that ask each user for their username and password that they created. </a:t>
            </a:r>
          </a:p>
        </p:txBody>
      </p:sp>
      <p:sp>
        <p:nvSpPr>
          <p:cNvPr id="4" name="Slide Number Placeholder 3"/>
          <p:cNvSpPr>
            <a:spLocks noGrp="1"/>
          </p:cNvSpPr>
          <p:nvPr>
            <p:ph type="sldNum" sz="quarter" idx="5"/>
          </p:nvPr>
        </p:nvSpPr>
        <p:spPr/>
        <p:txBody>
          <a:bodyPr/>
          <a:lstStyle/>
          <a:p>
            <a:fld id="{C6B3AB32-59DF-41F1-9618-EDFBF5049629}" type="slidenum">
              <a:rPr lang="en-US" smtClean="0"/>
              <a:t>30</a:t>
            </a:fld>
            <a:endParaRPr lang="en-US" dirty="0"/>
          </a:p>
        </p:txBody>
      </p:sp>
    </p:spTree>
    <p:extLst>
      <p:ext uri="{BB962C8B-B14F-4D97-AF65-F5344CB8AC3E}">
        <p14:creationId xmlns:p14="http://schemas.microsoft.com/office/powerpoint/2010/main" val="67688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the PHP code to the login form. This form handles user login and session management.</a:t>
            </a:r>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975681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After a successful login users will be redirected to their profile page.</a:t>
            </a:r>
          </a:p>
        </p:txBody>
      </p:sp>
      <p:sp>
        <p:nvSpPr>
          <p:cNvPr id="4" name="Slide Number Placeholder 3"/>
          <p:cNvSpPr>
            <a:spLocks noGrp="1"/>
          </p:cNvSpPr>
          <p:nvPr>
            <p:ph type="sldNum" sz="quarter" idx="5"/>
          </p:nvPr>
        </p:nvSpPr>
        <p:spPr/>
        <p:txBody>
          <a:bodyPr/>
          <a:lstStyle/>
          <a:p>
            <a:fld id="{C6B3AB32-59DF-41F1-9618-EDFBF5049629}" type="slidenum">
              <a:rPr lang="en-US" smtClean="0"/>
              <a:t>32</a:t>
            </a:fld>
            <a:endParaRPr lang="en-US" dirty="0"/>
          </a:p>
        </p:txBody>
      </p:sp>
    </p:spTree>
    <p:extLst>
      <p:ext uri="{BB962C8B-B14F-4D97-AF65-F5344CB8AC3E}">
        <p14:creationId xmlns:p14="http://schemas.microsoft.com/office/powerpoint/2010/main" val="254083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Admin registrar profile page is a simple card view. Upon entering the profile page the admin will be able to see their username, job title, and job responsibilities which is to add courses to the school's catalog, delete courses, and update courses.</a:t>
            </a:r>
          </a:p>
        </p:txBody>
      </p:sp>
      <p:sp>
        <p:nvSpPr>
          <p:cNvPr id="4" name="Slide Number Placeholder 3"/>
          <p:cNvSpPr>
            <a:spLocks noGrp="1"/>
          </p:cNvSpPr>
          <p:nvPr>
            <p:ph type="sldNum" sz="quarter" idx="5"/>
          </p:nvPr>
        </p:nvSpPr>
        <p:spPr/>
        <p:txBody>
          <a:bodyPr/>
          <a:lstStyle/>
          <a:p>
            <a:fld id="{C6B3AB32-59DF-41F1-9618-EDFBF5049629}" type="slidenum">
              <a:rPr lang="en-US" smtClean="0"/>
              <a:t>33</a:t>
            </a:fld>
            <a:endParaRPr lang="en-US" dirty="0"/>
          </a:p>
        </p:txBody>
      </p:sp>
    </p:spTree>
    <p:extLst>
      <p:ext uri="{BB962C8B-B14F-4D97-AF65-F5344CB8AC3E}">
        <p14:creationId xmlns:p14="http://schemas.microsoft.com/office/powerpoint/2010/main" val="1373850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logic behind the admin profile page is basically buttons that will redirect the user to different pages so they can carry out their primary functions. </a:t>
            </a:r>
          </a:p>
        </p:txBody>
      </p:sp>
      <p:sp>
        <p:nvSpPr>
          <p:cNvPr id="4" name="Slide Number Placeholder 3"/>
          <p:cNvSpPr>
            <a:spLocks noGrp="1"/>
          </p:cNvSpPr>
          <p:nvPr>
            <p:ph type="sldNum" sz="quarter" idx="5"/>
          </p:nvPr>
        </p:nvSpPr>
        <p:spPr/>
        <p:txBody>
          <a:bodyPr/>
          <a:lstStyle/>
          <a:p>
            <a:fld id="{C6B3AB32-59DF-41F1-9618-EDFBF5049629}" type="slidenum">
              <a:rPr lang="en-US" smtClean="0"/>
              <a:t>34</a:t>
            </a:fld>
            <a:endParaRPr lang="en-US" dirty="0"/>
          </a:p>
        </p:txBody>
      </p:sp>
    </p:spTree>
    <p:extLst>
      <p:ext uri="{BB962C8B-B14F-4D97-AF65-F5344CB8AC3E}">
        <p14:creationId xmlns:p14="http://schemas.microsoft.com/office/powerpoint/2010/main" val="257667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After the planning and design stages of the system, I started with the implementation stage of my student registration system. The name of the university that will be carrying out the functions of this software system is called Tuska University. The first pages that I created for this website is the landing, login, and enrollment pages.</a:t>
            </a:r>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3968478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35</a:t>
            </a:fld>
            <a:endParaRPr lang="en-US" dirty="0"/>
          </a:p>
        </p:txBody>
      </p:sp>
    </p:spTree>
    <p:extLst>
      <p:ext uri="{BB962C8B-B14F-4D97-AF65-F5344CB8AC3E}">
        <p14:creationId xmlns:p14="http://schemas.microsoft.com/office/powerpoint/2010/main" val="1350947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Once the admin click on the course add button they will be redirected to a form allowing them to select the semester they would like to add courses to. After selecting the semester they will need to type the field of study then the name of the course. </a:t>
            </a:r>
          </a:p>
        </p:txBody>
      </p:sp>
      <p:sp>
        <p:nvSpPr>
          <p:cNvPr id="4" name="Slide Number Placeholder 3"/>
          <p:cNvSpPr>
            <a:spLocks noGrp="1"/>
          </p:cNvSpPr>
          <p:nvPr>
            <p:ph type="sldNum" sz="quarter" idx="5"/>
          </p:nvPr>
        </p:nvSpPr>
        <p:spPr/>
        <p:txBody>
          <a:bodyPr/>
          <a:lstStyle/>
          <a:p>
            <a:fld id="{C6B3AB32-59DF-41F1-9618-EDFBF5049629}" type="slidenum">
              <a:rPr lang="en-US" smtClean="0"/>
              <a:t>36</a:t>
            </a:fld>
            <a:endParaRPr lang="en-US" dirty="0"/>
          </a:p>
        </p:txBody>
      </p:sp>
    </p:spTree>
    <p:extLst>
      <p:ext uri="{BB962C8B-B14F-4D97-AF65-F5344CB8AC3E}">
        <p14:creationId xmlns:p14="http://schemas.microsoft.com/office/powerpoint/2010/main" val="4180955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After pressing the submit button the user is once again redirected to another </a:t>
            </a:r>
            <a:r>
              <a:rPr lang="en-US" dirty="0" err="1">
                <a:ea typeface="Calibri"/>
                <a:cs typeface="Calibri"/>
              </a:rPr>
              <a:t>php</a:t>
            </a:r>
            <a:r>
              <a:rPr lang="en-US" dirty="0">
                <a:ea typeface="Calibri"/>
                <a:cs typeface="Calibri"/>
              </a:rPr>
              <a:t> file that is only responsible for handling the data of the added course.</a:t>
            </a:r>
          </a:p>
        </p:txBody>
      </p:sp>
      <p:sp>
        <p:nvSpPr>
          <p:cNvPr id="4" name="Slide Number Placeholder 3"/>
          <p:cNvSpPr>
            <a:spLocks noGrp="1"/>
          </p:cNvSpPr>
          <p:nvPr>
            <p:ph type="sldNum" sz="quarter" idx="5"/>
          </p:nvPr>
        </p:nvSpPr>
        <p:spPr/>
        <p:txBody>
          <a:bodyPr/>
          <a:lstStyle/>
          <a:p>
            <a:fld id="{C6B3AB32-59DF-41F1-9618-EDFBF5049629}" type="slidenum">
              <a:rPr lang="en-US" smtClean="0"/>
              <a:t>37</a:t>
            </a:fld>
            <a:endParaRPr lang="en-US" dirty="0"/>
          </a:p>
        </p:txBody>
      </p:sp>
    </p:spTree>
    <p:extLst>
      <p:ext uri="{BB962C8B-B14F-4D97-AF65-F5344CB8AC3E}">
        <p14:creationId xmlns:p14="http://schemas.microsoft.com/office/powerpoint/2010/main" val="1694701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processing page basically communicates with the database and handle the input data accordingly to the functional requirements of the software system. This separation of concerns promotes both low coupling and high cohesion. </a:t>
            </a:r>
          </a:p>
        </p:txBody>
      </p:sp>
      <p:sp>
        <p:nvSpPr>
          <p:cNvPr id="4" name="Slide Number Placeholder 3"/>
          <p:cNvSpPr>
            <a:spLocks noGrp="1"/>
          </p:cNvSpPr>
          <p:nvPr>
            <p:ph type="sldNum" sz="quarter" idx="5"/>
          </p:nvPr>
        </p:nvSpPr>
        <p:spPr/>
        <p:txBody>
          <a:bodyPr/>
          <a:lstStyle/>
          <a:p>
            <a:fld id="{C6B3AB32-59DF-41F1-9618-EDFBF5049629}" type="slidenum">
              <a:rPr lang="en-US" smtClean="0"/>
              <a:t>38</a:t>
            </a:fld>
            <a:endParaRPr lang="en-US" dirty="0"/>
          </a:p>
        </p:txBody>
      </p:sp>
    </p:spTree>
    <p:extLst>
      <p:ext uri="{BB962C8B-B14F-4D97-AF65-F5344CB8AC3E}">
        <p14:creationId xmlns:p14="http://schemas.microsoft.com/office/powerpoint/2010/main" val="384311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admin will also be able to delete courses against the schedule. </a:t>
            </a:r>
          </a:p>
        </p:txBody>
      </p:sp>
      <p:sp>
        <p:nvSpPr>
          <p:cNvPr id="4" name="Slide Number Placeholder 3"/>
          <p:cNvSpPr>
            <a:spLocks noGrp="1"/>
          </p:cNvSpPr>
          <p:nvPr>
            <p:ph type="sldNum" sz="quarter" idx="5"/>
          </p:nvPr>
        </p:nvSpPr>
        <p:spPr/>
        <p:txBody>
          <a:bodyPr/>
          <a:lstStyle/>
          <a:p>
            <a:fld id="{C6B3AB32-59DF-41F1-9618-EDFBF5049629}" type="slidenum">
              <a:rPr lang="en-US" smtClean="0"/>
              <a:t>39</a:t>
            </a:fld>
            <a:endParaRPr lang="en-US" dirty="0"/>
          </a:p>
        </p:txBody>
      </p:sp>
    </p:spTree>
    <p:extLst>
      <p:ext uri="{BB962C8B-B14F-4D97-AF65-F5344CB8AC3E}">
        <p14:creationId xmlns:p14="http://schemas.microsoft.com/office/powerpoint/2010/main" val="376146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There will be a dropdown menu of all of the classes on the schedule based on semester and field of  study. Once the admin select the course they would like to delete. The change will be reflected across the entire system.</a:t>
            </a:r>
          </a:p>
        </p:txBody>
      </p:sp>
      <p:sp>
        <p:nvSpPr>
          <p:cNvPr id="4" name="Slide Number Placeholder 3"/>
          <p:cNvSpPr>
            <a:spLocks noGrp="1"/>
          </p:cNvSpPr>
          <p:nvPr>
            <p:ph type="sldNum" sz="quarter" idx="5"/>
          </p:nvPr>
        </p:nvSpPr>
        <p:spPr/>
        <p:txBody>
          <a:bodyPr/>
          <a:lstStyle/>
          <a:p>
            <a:fld id="{C6B3AB32-59DF-41F1-9618-EDFBF5049629}" type="slidenum">
              <a:rPr lang="en-US" smtClean="0"/>
              <a:t>40</a:t>
            </a:fld>
            <a:endParaRPr lang="en-US" dirty="0"/>
          </a:p>
        </p:txBody>
      </p:sp>
    </p:spTree>
    <p:extLst>
      <p:ext uri="{BB962C8B-B14F-4D97-AF65-F5344CB8AC3E}">
        <p14:creationId xmlns:p14="http://schemas.microsoft.com/office/powerpoint/2010/main" val="212806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Once a user selects the logout option their session will then end and they will be redirected to the landing page which is titled </a:t>
            </a:r>
            <a:r>
              <a:rPr lang="en-US" dirty="0" err="1">
                <a:ea typeface="Calibri"/>
                <a:cs typeface="Calibri"/>
              </a:rPr>
              <a:t>index.php</a:t>
            </a:r>
            <a:r>
              <a:rPr lang="en-US" dirty="0">
                <a:ea typeface="Calibri"/>
                <a:cs typeface="Calibri"/>
              </a:rPr>
              <a:t>. In order for them to access their page again they will need to login.</a:t>
            </a:r>
          </a:p>
        </p:txBody>
      </p:sp>
      <p:sp>
        <p:nvSpPr>
          <p:cNvPr id="4" name="Slide Number Placeholder 3"/>
          <p:cNvSpPr>
            <a:spLocks noGrp="1"/>
          </p:cNvSpPr>
          <p:nvPr>
            <p:ph type="sldNum" sz="quarter" idx="5"/>
          </p:nvPr>
        </p:nvSpPr>
        <p:spPr/>
        <p:txBody>
          <a:bodyPr/>
          <a:lstStyle/>
          <a:p>
            <a:fld id="{C6B3AB32-59DF-41F1-9618-EDFBF5049629}" type="slidenum">
              <a:rPr lang="en-US" smtClean="0"/>
              <a:t>42</a:t>
            </a:fld>
            <a:endParaRPr lang="en-US" dirty="0"/>
          </a:p>
        </p:txBody>
      </p:sp>
    </p:spTree>
    <p:extLst>
      <p:ext uri="{BB962C8B-B14F-4D97-AF65-F5344CB8AC3E}">
        <p14:creationId xmlns:p14="http://schemas.microsoft.com/office/powerpoint/2010/main" val="1803021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student profile page is also a simple card design that will display the student's information such as their name, email address, password, physical address, and phone number. </a:t>
            </a:r>
          </a:p>
        </p:txBody>
      </p:sp>
      <p:sp>
        <p:nvSpPr>
          <p:cNvPr id="4" name="Slide Number Placeholder 3"/>
          <p:cNvSpPr>
            <a:spLocks noGrp="1"/>
          </p:cNvSpPr>
          <p:nvPr>
            <p:ph type="sldNum" sz="quarter" idx="5"/>
          </p:nvPr>
        </p:nvSpPr>
        <p:spPr/>
        <p:txBody>
          <a:bodyPr/>
          <a:lstStyle/>
          <a:p>
            <a:fld id="{C6B3AB32-59DF-41F1-9618-EDFBF5049629}" type="slidenum">
              <a:rPr lang="en-US" smtClean="0"/>
              <a:t>43</a:t>
            </a:fld>
            <a:endParaRPr lang="en-US" dirty="0"/>
          </a:p>
        </p:txBody>
      </p:sp>
    </p:spTree>
    <p:extLst>
      <p:ext uri="{BB962C8B-B14F-4D97-AF65-F5344CB8AC3E}">
        <p14:creationId xmlns:p14="http://schemas.microsoft.com/office/powerpoint/2010/main" val="3105860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Beneath their information are four clickable buttons. These buttons allow for students to logout, register for courses, drop courses, and view their schedule. </a:t>
            </a:r>
          </a:p>
        </p:txBody>
      </p:sp>
      <p:sp>
        <p:nvSpPr>
          <p:cNvPr id="4" name="Slide Number Placeholder 3"/>
          <p:cNvSpPr>
            <a:spLocks noGrp="1"/>
          </p:cNvSpPr>
          <p:nvPr>
            <p:ph type="sldNum" sz="quarter" idx="5"/>
          </p:nvPr>
        </p:nvSpPr>
        <p:spPr/>
        <p:txBody>
          <a:bodyPr/>
          <a:lstStyle/>
          <a:p>
            <a:fld id="{C6B3AB32-59DF-41F1-9618-EDFBF5049629}" type="slidenum">
              <a:rPr lang="en-US" smtClean="0"/>
              <a:t>44</a:t>
            </a:fld>
            <a:endParaRPr lang="en-US" dirty="0"/>
          </a:p>
        </p:txBody>
      </p:sp>
    </p:spTree>
    <p:extLst>
      <p:ext uri="{BB962C8B-B14F-4D97-AF65-F5344CB8AC3E}">
        <p14:creationId xmlns:p14="http://schemas.microsoft.com/office/powerpoint/2010/main" val="1189438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Upon clicking register for course, students will be redirected to a file that has a course registration form. The registration form allow students to select their desired semester, field of study, and courses within the field. </a:t>
            </a:r>
          </a:p>
        </p:txBody>
      </p:sp>
      <p:sp>
        <p:nvSpPr>
          <p:cNvPr id="4" name="Slide Number Placeholder 3"/>
          <p:cNvSpPr>
            <a:spLocks noGrp="1"/>
          </p:cNvSpPr>
          <p:nvPr>
            <p:ph type="sldNum" sz="quarter" idx="5"/>
          </p:nvPr>
        </p:nvSpPr>
        <p:spPr/>
        <p:txBody>
          <a:bodyPr/>
          <a:lstStyle/>
          <a:p>
            <a:fld id="{C6B3AB32-59DF-41F1-9618-EDFBF5049629}" type="slidenum">
              <a:rPr lang="en-US" smtClean="0"/>
              <a:t>45</a:t>
            </a:fld>
            <a:endParaRPr lang="en-US" dirty="0"/>
          </a:p>
        </p:txBody>
      </p:sp>
    </p:spTree>
    <p:extLst>
      <p:ext uri="{BB962C8B-B14F-4D97-AF65-F5344CB8AC3E}">
        <p14:creationId xmlns:p14="http://schemas.microsoft.com/office/powerpoint/2010/main" val="3241706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landing page is the very first page that the user will see after entering the server for my website. This page has a very simplistic layout that looks appealing to new users. The landing page also have a navbar that will aid users in navigating throughout the whole website. The navbar is designed to promote usability for my website as it provides an easy way for users to find the webpages that they desire.</a:t>
            </a:r>
          </a:p>
        </p:txBody>
      </p:sp>
      <p:sp>
        <p:nvSpPr>
          <p:cNvPr id="4" name="Slide Number Placeholder 3"/>
          <p:cNvSpPr>
            <a:spLocks noGrp="1"/>
          </p:cNvSpPr>
          <p:nvPr>
            <p:ph type="sldNum" sz="quarter" idx="5"/>
          </p:nvPr>
        </p:nvSpPr>
        <p:spPr/>
        <p:txBody>
          <a:bodyPr/>
          <a:lstStyle/>
          <a:p>
            <a:fld id="{C6B3AB32-59DF-41F1-9618-EDFBF5049629}" type="slidenum">
              <a:rPr lang="en-US" smtClean="0"/>
              <a:t>18</a:t>
            </a:fld>
            <a:endParaRPr lang="en-US" dirty="0"/>
          </a:p>
        </p:txBody>
      </p:sp>
    </p:spTree>
    <p:extLst>
      <p:ext uri="{BB962C8B-B14F-4D97-AF65-F5344CB8AC3E}">
        <p14:creationId xmlns:p14="http://schemas.microsoft.com/office/powerpoint/2010/main" val="44956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Students will be able to select up to five courses at a time. After submitting their selection, the course will be taken out of the query. If there aren't anymore of a particular type of course available, students won't be able to select that course until another student has dropped it. </a:t>
            </a:r>
          </a:p>
        </p:txBody>
      </p:sp>
      <p:sp>
        <p:nvSpPr>
          <p:cNvPr id="4" name="Slide Number Placeholder 3"/>
          <p:cNvSpPr>
            <a:spLocks noGrp="1"/>
          </p:cNvSpPr>
          <p:nvPr>
            <p:ph type="sldNum" sz="quarter" idx="5"/>
          </p:nvPr>
        </p:nvSpPr>
        <p:spPr/>
        <p:txBody>
          <a:bodyPr/>
          <a:lstStyle/>
          <a:p>
            <a:fld id="{C6B3AB32-59DF-41F1-9618-EDFBF5049629}" type="slidenum">
              <a:rPr lang="en-US" smtClean="0"/>
              <a:t>46</a:t>
            </a:fld>
            <a:endParaRPr lang="en-US" dirty="0"/>
          </a:p>
        </p:txBody>
      </p:sp>
    </p:spTree>
    <p:extLst>
      <p:ext uri="{BB962C8B-B14F-4D97-AF65-F5344CB8AC3E}">
        <p14:creationId xmlns:p14="http://schemas.microsoft.com/office/powerpoint/2010/main" val="2873580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order for a student to view the courses they have applied to, they will need to click the button labeled view courses. </a:t>
            </a:r>
          </a:p>
        </p:txBody>
      </p:sp>
      <p:sp>
        <p:nvSpPr>
          <p:cNvPr id="4" name="Slide Number Placeholder 3"/>
          <p:cNvSpPr>
            <a:spLocks noGrp="1"/>
          </p:cNvSpPr>
          <p:nvPr>
            <p:ph type="sldNum" sz="quarter" idx="5"/>
          </p:nvPr>
        </p:nvSpPr>
        <p:spPr/>
        <p:txBody>
          <a:bodyPr/>
          <a:lstStyle/>
          <a:p>
            <a:fld id="{C6B3AB32-59DF-41F1-9618-EDFBF5049629}" type="slidenum">
              <a:rPr lang="en-US" smtClean="0"/>
              <a:t>47</a:t>
            </a:fld>
            <a:endParaRPr lang="en-US" dirty="0"/>
          </a:p>
        </p:txBody>
      </p:sp>
    </p:spTree>
    <p:extLst>
      <p:ext uri="{BB962C8B-B14F-4D97-AF65-F5344CB8AC3E}">
        <p14:creationId xmlns:p14="http://schemas.microsoft.com/office/powerpoint/2010/main" val="3991406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Upon clicking the view course button, there will be a drop down of the courses that each student have registered for. </a:t>
            </a:r>
          </a:p>
        </p:txBody>
      </p:sp>
      <p:sp>
        <p:nvSpPr>
          <p:cNvPr id="4" name="Slide Number Placeholder 3"/>
          <p:cNvSpPr>
            <a:spLocks noGrp="1"/>
          </p:cNvSpPr>
          <p:nvPr>
            <p:ph type="sldNum" sz="quarter" idx="5"/>
          </p:nvPr>
        </p:nvSpPr>
        <p:spPr/>
        <p:txBody>
          <a:bodyPr/>
          <a:lstStyle/>
          <a:p>
            <a:fld id="{C6B3AB32-59DF-41F1-9618-EDFBF5049629}" type="slidenum">
              <a:rPr lang="en-US" smtClean="0"/>
              <a:t>48</a:t>
            </a:fld>
            <a:endParaRPr lang="en-US" dirty="0"/>
          </a:p>
        </p:txBody>
      </p:sp>
    </p:spTree>
    <p:extLst>
      <p:ext uri="{BB962C8B-B14F-4D97-AF65-F5344CB8AC3E}">
        <p14:creationId xmlns:p14="http://schemas.microsoft.com/office/powerpoint/2010/main" val="4206874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 order for a student to drop a course they need to click the drop course button.</a:t>
            </a:r>
          </a:p>
        </p:txBody>
      </p:sp>
      <p:sp>
        <p:nvSpPr>
          <p:cNvPr id="4" name="Slide Number Placeholder 3"/>
          <p:cNvSpPr>
            <a:spLocks noGrp="1"/>
          </p:cNvSpPr>
          <p:nvPr>
            <p:ph type="sldNum" sz="quarter" idx="5"/>
          </p:nvPr>
        </p:nvSpPr>
        <p:spPr/>
        <p:txBody>
          <a:bodyPr/>
          <a:lstStyle/>
          <a:p>
            <a:fld id="{C6B3AB32-59DF-41F1-9618-EDFBF5049629}" type="slidenum">
              <a:rPr lang="en-US" smtClean="0"/>
              <a:t>49</a:t>
            </a:fld>
            <a:endParaRPr lang="en-US" dirty="0"/>
          </a:p>
        </p:txBody>
      </p:sp>
    </p:spTree>
    <p:extLst>
      <p:ext uri="{BB962C8B-B14F-4D97-AF65-F5344CB8AC3E}">
        <p14:creationId xmlns:p14="http://schemas.microsoft.com/office/powerpoint/2010/main" val="2272652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Upon clicking the drop course button, students will be redirected to another file that is responsible for processing the data. </a:t>
            </a:r>
          </a:p>
        </p:txBody>
      </p:sp>
      <p:sp>
        <p:nvSpPr>
          <p:cNvPr id="4" name="Slide Number Placeholder 3"/>
          <p:cNvSpPr>
            <a:spLocks noGrp="1"/>
          </p:cNvSpPr>
          <p:nvPr>
            <p:ph type="sldNum" sz="quarter" idx="5"/>
          </p:nvPr>
        </p:nvSpPr>
        <p:spPr/>
        <p:txBody>
          <a:bodyPr/>
          <a:lstStyle/>
          <a:p>
            <a:fld id="{C6B3AB32-59DF-41F1-9618-EDFBF5049629}" type="slidenum">
              <a:rPr lang="en-US" smtClean="0"/>
              <a:t>50</a:t>
            </a:fld>
            <a:endParaRPr lang="en-US" dirty="0"/>
          </a:p>
        </p:txBody>
      </p:sp>
    </p:spTree>
    <p:extLst>
      <p:ext uri="{BB962C8B-B14F-4D97-AF65-F5344CB8AC3E}">
        <p14:creationId xmlns:p14="http://schemas.microsoft.com/office/powerpoint/2010/main" val="4155039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file will communicate with the database in order to remove the course from the student's schedule and back into the course catalog making it </a:t>
            </a:r>
            <a:r>
              <a:rPr lang="en-US">
                <a:ea typeface="Calibri"/>
                <a:cs typeface="Calibri"/>
              </a:rPr>
              <a:t>available</a:t>
            </a:r>
            <a:r>
              <a:rPr lang="en-US" dirty="0">
                <a:ea typeface="Calibri"/>
                <a:cs typeface="Calibri"/>
              </a:rPr>
              <a:t> for other students to apply for that course.</a:t>
            </a:r>
          </a:p>
        </p:txBody>
      </p:sp>
      <p:sp>
        <p:nvSpPr>
          <p:cNvPr id="4" name="Slide Number Placeholder 3"/>
          <p:cNvSpPr>
            <a:spLocks noGrp="1"/>
          </p:cNvSpPr>
          <p:nvPr>
            <p:ph type="sldNum" sz="quarter" idx="5"/>
          </p:nvPr>
        </p:nvSpPr>
        <p:spPr/>
        <p:txBody>
          <a:bodyPr/>
          <a:lstStyle/>
          <a:p>
            <a:fld id="{C6B3AB32-59DF-41F1-9618-EDFBF5049629}" type="slidenum">
              <a:rPr lang="en-US" smtClean="0"/>
              <a:t>51</a:t>
            </a:fld>
            <a:endParaRPr lang="en-US" dirty="0"/>
          </a:p>
        </p:txBody>
      </p:sp>
    </p:spTree>
    <p:extLst>
      <p:ext uri="{BB962C8B-B14F-4D97-AF65-F5344CB8AC3E}">
        <p14:creationId xmlns:p14="http://schemas.microsoft.com/office/powerpoint/2010/main" val="1611976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Once the user is done using the website they can click on the log out button which will destroy their session and redirect them back to the landing page. </a:t>
            </a:r>
          </a:p>
        </p:txBody>
      </p:sp>
      <p:sp>
        <p:nvSpPr>
          <p:cNvPr id="4" name="Slide Number Placeholder 3"/>
          <p:cNvSpPr>
            <a:spLocks noGrp="1"/>
          </p:cNvSpPr>
          <p:nvPr>
            <p:ph type="sldNum" sz="quarter" idx="5"/>
          </p:nvPr>
        </p:nvSpPr>
        <p:spPr/>
        <p:txBody>
          <a:bodyPr/>
          <a:lstStyle/>
          <a:p>
            <a:fld id="{C6B3AB32-59DF-41F1-9618-EDFBF5049629}" type="slidenum">
              <a:rPr lang="en-US" smtClean="0"/>
              <a:t>52</a:t>
            </a:fld>
            <a:endParaRPr lang="en-US" dirty="0"/>
          </a:p>
        </p:txBody>
      </p:sp>
    </p:spTree>
    <p:extLst>
      <p:ext uri="{BB962C8B-B14F-4D97-AF65-F5344CB8AC3E}">
        <p14:creationId xmlns:p14="http://schemas.microsoft.com/office/powerpoint/2010/main" val="2216352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54</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a the second part of my landing page. As you can see I have structured the landing page to display information about the university to appeal to new users. </a:t>
            </a:r>
          </a:p>
        </p:txBody>
      </p:sp>
      <p:sp>
        <p:nvSpPr>
          <p:cNvPr id="4" name="Slide Number Placeholder 3"/>
          <p:cNvSpPr>
            <a:spLocks noGrp="1"/>
          </p:cNvSpPr>
          <p:nvPr>
            <p:ph type="sldNum" sz="quarter" idx="5"/>
          </p:nvPr>
        </p:nvSpPr>
        <p:spPr/>
        <p:txBody>
          <a:bodyPr/>
          <a:lstStyle/>
          <a:p>
            <a:fld id="{C6B3AB32-59DF-41F1-9618-EDFBF5049629}" type="slidenum">
              <a:rPr lang="en-US" smtClean="0"/>
              <a:t>19</a:t>
            </a:fld>
            <a:endParaRPr lang="en-US" dirty="0"/>
          </a:p>
        </p:txBody>
      </p:sp>
    </p:spTree>
    <p:extLst>
      <p:ext uri="{BB962C8B-B14F-4D97-AF65-F5344CB8AC3E}">
        <p14:creationId xmlns:p14="http://schemas.microsoft.com/office/powerpoint/2010/main" val="562529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 used HTML and CSS to make the landing page look appealing to new users. As they stroll through the landing page looking for an higher education, they will be presented with a "register now" button at the bottom of the webpage incase they would like to enroll into the university.</a:t>
            </a:r>
          </a:p>
        </p:txBody>
      </p:sp>
      <p:sp>
        <p:nvSpPr>
          <p:cNvPr id="4" name="Slide Number Placeholder 3"/>
          <p:cNvSpPr>
            <a:spLocks noGrp="1"/>
          </p:cNvSpPr>
          <p:nvPr>
            <p:ph type="sldNum" sz="quarter" idx="5"/>
          </p:nvPr>
        </p:nvSpPr>
        <p:spPr/>
        <p:txBody>
          <a:bodyPr/>
          <a:lstStyle/>
          <a:p>
            <a:fld id="{C6B3AB32-59DF-41F1-9618-EDFBF5049629}" type="slidenum">
              <a:rPr lang="en-US" smtClean="0"/>
              <a:t>20</a:t>
            </a:fld>
            <a:endParaRPr lang="en-US" dirty="0"/>
          </a:p>
        </p:txBody>
      </p:sp>
    </p:spTree>
    <p:extLst>
      <p:ext uri="{BB962C8B-B14F-4D97-AF65-F5344CB8AC3E}">
        <p14:creationId xmlns:p14="http://schemas.microsoft.com/office/powerpoint/2010/main" val="82339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the code for my landing page. This code is a gateway to connecting the rest of my website together. </a:t>
            </a:r>
          </a:p>
        </p:txBody>
      </p:sp>
      <p:sp>
        <p:nvSpPr>
          <p:cNvPr id="4" name="Slide Number Placeholder 3"/>
          <p:cNvSpPr>
            <a:spLocks noGrp="1"/>
          </p:cNvSpPr>
          <p:nvPr>
            <p:ph type="sldNum" sz="quarter" idx="5"/>
          </p:nvPr>
        </p:nvSpPr>
        <p:spPr/>
        <p:txBody>
          <a:bodyPr/>
          <a:lstStyle/>
          <a:p>
            <a:fld id="{C6B3AB32-59DF-41F1-9618-EDFBF5049629}" type="slidenum">
              <a:rPr lang="en-US" smtClean="0"/>
              <a:t>21</a:t>
            </a:fld>
            <a:endParaRPr lang="en-US" dirty="0"/>
          </a:p>
        </p:txBody>
      </p:sp>
    </p:spTree>
    <p:extLst>
      <p:ext uri="{BB962C8B-B14F-4D97-AF65-F5344CB8AC3E}">
        <p14:creationId xmlns:p14="http://schemas.microsoft.com/office/powerpoint/2010/main" val="1162215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the database schema used throughout this software system. This database have six tables. These tables are called admins, </a:t>
            </a:r>
            <a:r>
              <a:rPr lang="en-US" dirty="0" err="1">
                <a:ea typeface="Calibri"/>
                <a:cs typeface="Calibri"/>
              </a:rPr>
              <a:t>tblcourses</a:t>
            </a:r>
            <a:r>
              <a:rPr lang="en-US" dirty="0">
                <a:ea typeface="Calibri"/>
                <a:cs typeface="Calibri"/>
              </a:rPr>
              <a:t>, </a:t>
            </a:r>
            <a:r>
              <a:rPr lang="en-US" dirty="0" err="1">
                <a:ea typeface="Calibri"/>
                <a:cs typeface="Calibri"/>
              </a:rPr>
              <a:t>tblfields</a:t>
            </a:r>
            <a:r>
              <a:rPr lang="en-US" dirty="0">
                <a:ea typeface="Calibri"/>
                <a:cs typeface="Calibri"/>
              </a:rPr>
              <a:t>, </a:t>
            </a:r>
            <a:r>
              <a:rPr lang="en-US" dirty="0" err="1">
                <a:ea typeface="Calibri"/>
                <a:cs typeface="Calibri"/>
              </a:rPr>
              <a:t>tblsemesters</a:t>
            </a:r>
            <a:r>
              <a:rPr lang="en-US" dirty="0">
                <a:ea typeface="Calibri"/>
                <a:cs typeface="Calibri"/>
              </a:rPr>
              <a:t>, </a:t>
            </a:r>
            <a:r>
              <a:rPr lang="en-US" dirty="0" err="1">
                <a:ea typeface="Calibri"/>
                <a:cs typeface="Calibri"/>
              </a:rPr>
              <a:t>tblstudentcourses</a:t>
            </a:r>
            <a:r>
              <a:rPr lang="en-US" dirty="0">
                <a:ea typeface="Calibri"/>
                <a:cs typeface="Calibri"/>
              </a:rPr>
              <a:t>, and </a:t>
            </a:r>
            <a:r>
              <a:rPr lang="en-US" dirty="0" err="1">
                <a:ea typeface="Calibri"/>
                <a:cs typeface="Calibri"/>
              </a:rPr>
              <a:t>tblstudents</a:t>
            </a:r>
            <a:r>
              <a:rPr lang="en-US" dirty="0">
                <a:ea typeface="Calibri"/>
                <a:cs typeface="Calibri"/>
              </a:rPr>
              <a:t>. </a:t>
            </a:r>
          </a:p>
        </p:txBody>
      </p:sp>
      <p:sp>
        <p:nvSpPr>
          <p:cNvPr id="4" name="Slide Number Placeholder 3"/>
          <p:cNvSpPr>
            <a:spLocks noGrp="1"/>
          </p:cNvSpPr>
          <p:nvPr>
            <p:ph type="sldNum" sz="quarter" idx="5"/>
          </p:nvPr>
        </p:nvSpPr>
        <p:spPr/>
        <p:txBody>
          <a:bodyPr/>
          <a:lstStyle/>
          <a:p>
            <a:fld id="{C6B3AB32-59DF-41F1-9618-EDFBF5049629}" type="slidenum">
              <a:rPr lang="en-US" smtClean="0"/>
              <a:t>22</a:t>
            </a:fld>
            <a:endParaRPr lang="en-US" dirty="0"/>
          </a:p>
        </p:txBody>
      </p:sp>
    </p:spTree>
    <p:extLst>
      <p:ext uri="{BB962C8B-B14F-4D97-AF65-F5344CB8AC3E}">
        <p14:creationId xmlns:p14="http://schemas.microsoft.com/office/powerpoint/2010/main" val="3523694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the cascading style sheet of my landing page. This code is responsible for the color and positional design of my landing page. </a:t>
            </a:r>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269625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After making the landing page, I needed a way for my database to connect with my website so, I created a file named "</a:t>
            </a:r>
            <a:r>
              <a:rPr lang="en-US" dirty="0" err="1">
                <a:ea typeface="Calibri"/>
                <a:cs typeface="Calibri"/>
              </a:rPr>
              <a:t>config.php</a:t>
            </a:r>
            <a:r>
              <a:rPr lang="en-US" dirty="0">
                <a:ea typeface="Calibri"/>
                <a:cs typeface="Calibri"/>
              </a:rPr>
              <a:t>" to make the proper connection to my database. </a:t>
            </a:r>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dirty="0"/>
          </a:p>
        </p:txBody>
      </p:sp>
    </p:spTree>
    <p:extLst>
      <p:ext uri="{BB962C8B-B14F-4D97-AF65-F5344CB8AC3E}">
        <p14:creationId xmlns:p14="http://schemas.microsoft.com/office/powerpoint/2010/main" val="2915301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www.siteground.com/tutorials/phpmyadmin/create-populate-tables/" TargetMode="External"/><Relationship Id="rId2" Type="http://schemas.openxmlformats.org/officeDocument/2006/relationships/hyperlink" Target="https://cs.fit.edu/~kgallagher/Schtick/Serious/SWEBOKv3.pdf" TargetMode="External"/><Relationship Id="rId1" Type="http://schemas.openxmlformats.org/officeDocument/2006/relationships/slideLayout" Target="../slideLayouts/slideLayout2.xml"/><Relationship Id="rId4" Type="http://schemas.openxmlformats.org/officeDocument/2006/relationships/hyperlink" Target="https://uagc.instructure.com/courses/126521/modules/items/6439323"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451795" y="2012830"/>
            <a:ext cx="10993549" cy="895244"/>
          </a:xfrm>
        </p:spPr>
        <p:txBody>
          <a:bodyPr>
            <a:noAutofit/>
          </a:bodyPr>
          <a:lstStyle/>
          <a:p>
            <a:r>
              <a:rPr lang="en-US" sz="6000" dirty="0">
                <a:solidFill>
                  <a:schemeClr val="bg1"/>
                </a:solidFill>
              </a:rPr>
              <a:t>Tuska University student registration system</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4532719"/>
            <a:ext cx="10993546" cy="1735650"/>
          </a:xfrm>
        </p:spPr>
        <p:txBody>
          <a:bodyPr>
            <a:normAutofit lnSpcReduction="10000"/>
          </a:bodyPr>
          <a:lstStyle/>
          <a:p>
            <a:r>
              <a:rPr lang="en-US" dirty="0">
                <a:solidFill>
                  <a:srgbClr val="7CEBFF"/>
                </a:solidFill>
              </a:rPr>
              <a:t>Jamain </a:t>
            </a:r>
            <a:r>
              <a:rPr lang="en-US" dirty="0" err="1">
                <a:solidFill>
                  <a:srgbClr val="7CEBFF"/>
                </a:solidFill>
              </a:rPr>
              <a:t>hughes</a:t>
            </a:r>
            <a:endParaRPr lang="en-US" dirty="0" err="1"/>
          </a:p>
          <a:p>
            <a:r>
              <a:rPr lang="en-US" dirty="0">
                <a:solidFill>
                  <a:srgbClr val="7CEBFF"/>
                </a:solidFill>
              </a:rPr>
              <a:t>the university of </a:t>
            </a:r>
            <a:r>
              <a:rPr lang="en-US" dirty="0" err="1">
                <a:solidFill>
                  <a:srgbClr val="7CEBFF"/>
                </a:solidFill>
              </a:rPr>
              <a:t>arizona</a:t>
            </a:r>
            <a:r>
              <a:rPr lang="en-US" dirty="0">
                <a:solidFill>
                  <a:srgbClr val="7CEBFF"/>
                </a:solidFill>
              </a:rPr>
              <a:t> global campus</a:t>
            </a:r>
            <a:endParaRPr lang="en-US" dirty="0"/>
          </a:p>
          <a:p>
            <a:r>
              <a:rPr lang="en-US" dirty="0">
                <a:solidFill>
                  <a:srgbClr val="7CEBFF"/>
                </a:solidFill>
              </a:rPr>
              <a:t>CST 499: capstone for computer software technology</a:t>
            </a:r>
            <a:endParaRPr lang="en-US" dirty="0" err="1">
              <a:solidFill>
                <a:srgbClr val="7CEBFF"/>
              </a:solidFill>
            </a:endParaRPr>
          </a:p>
          <a:p>
            <a:r>
              <a:rPr lang="en-US" dirty="0">
                <a:solidFill>
                  <a:srgbClr val="7CEBFF"/>
                </a:solidFill>
              </a:rPr>
              <a:t>Professor: Dr. Amjad </a:t>
            </a:r>
            <a:r>
              <a:rPr lang="en-US" dirty="0" err="1">
                <a:solidFill>
                  <a:srgbClr val="7CEBFF"/>
                </a:solidFill>
              </a:rPr>
              <a:t>alkilani</a:t>
            </a:r>
            <a:endParaRPr lang="en-US" dirty="0">
              <a:solidFill>
                <a:srgbClr val="7CEBFF"/>
              </a:solidFill>
            </a:endParaRPr>
          </a:p>
          <a:p>
            <a:r>
              <a:rPr lang="en-US" dirty="0">
                <a:solidFill>
                  <a:srgbClr val="7CEBFF"/>
                </a:solidFill>
              </a:rPr>
              <a:t>January 29, 2024</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1344-C5B5-3EE1-4191-3BA68B2D59E0}"/>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UML Design model: Use Case Diagram</a:t>
            </a:r>
          </a:p>
        </p:txBody>
      </p:sp>
      <p:pic>
        <p:nvPicPr>
          <p:cNvPr id="3" name="Picture 2" descr="A screenshot of a cell phone&#10;&#10;Description automatically generated">
            <a:extLst>
              <a:ext uri="{FF2B5EF4-FFF2-40B4-BE49-F238E27FC236}">
                <a16:creationId xmlns:a16="http://schemas.microsoft.com/office/drawing/2014/main" id="{8AB90417-4822-AC21-8A2F-9EDCAA7E9B6E}"/>
              </a:ext>
            </a:extLst>
          </p:cNvPr>
          <p:cNvPicPr>
            <a:picLocks noChangeAspect="1"/>
          </p:cNvPicPr>
          <p:nvPr/>
        </p:nvPicPr>
        <p:blipFill>
          <a:blip r:embed="rId2"/>
          <a:stretch>
            <a:fillRect/>
          </a:stretch>
        </p:blipFill>
        <p:spPr>
          <a:xfrm>
            <a:off x="963657" y="1609777"/>
            <a:ext cx="4671838" cy="5171423"/>
          </a:xfrm>
          <a:prstGeom prst="rect">
            <a:avLst/>
          </a:prstGeom>
          <a:noFill/>
        </p:spPr>
      </p:pic>
      <p:sp>
        <p:nvSpPr>
          <p:cNvPr id="4" name="TextBox 3">
            <a:extLst>
              <a:ext uri="{FF2B5EF4-FFF2-40B4-BE49-F238E27FC236}">
                <a16:creationId xmlns:a16="http://schemas.microsoft.com/office/drawing/2014/main" id="{28ADCE7E-A01B-BA04-B11D-70725CAF6B7D}"/>
              </a:ext>
            </a:extLst>
          </p:cNvPr>
          <p:cNvSpPr txBox="1"/>
          <p:nvPr/>
        </p:nvSpPr>
        <p:spPr>
          <a:xfrm>
            <a:off x="6188417" y="2228003"/>
            <a:ext cx="5422392" cy="3633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05435" indent="-305435">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      </a:t>
            </a:r>
            <a:r>
              <a:rPr lang="en-US" sz="2400" dirty="0">
                <a:solidFill>
                  <a:schemeClr val="tx2"/>
                </a:solidFill>
              </a:rPr>
              <a:t>  A use case diagram is a way to summarize details of a system and the users within that system. The graphic depiction of the student registration system shows the interactions among different elements in the system</a:t>
            </a:r>
          </a:p>
        </p:txBody>
      </p:sp>
    </p:spTree>
    <p:extLst>
      <p:ext uri="{BB962C8B-B14F-4D97-AF65-F5344CB8AC3E}">
        <p14:creationId xmlns:p14="http://schemas.microsoft.com/office/powerpoint/2010/main" val="5176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F6ADB-C8DA-B277-6E63-294C1B97B2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AC31A-0230-8C1D-C802-6B71677D1FB3}"/>
              </a:ext>
            </a:extLst>
          </p:cNvPr>
          <p:cNvSpPr>
            <a:spLocks noGrp="1"/>
          </p:cNvSpPr>
          <p:nvPr>
            <p:ph type="title"/>
          </p:nvPr>
        </p:nvSpPr>
        <p:spPr>
          <a:xfrm>
            <a:off x="581193" y="729658"/>
            <a:ext cx="11029616" cy="988332"/>
          </a:xfrm>
        </p:spPr>
        <p:txBody>
          <a:bodyPr anchor="b">
            <a:normAutofit/>
          </a:bodyPr>
          <a:lstStyle/>
          <a:p>
            <a:r>
              <a:rPr lang="en-US" dirty="0"/>
              <a:t>UML Design model: Class diagram</a:t>
            </a:r>
          </a:p>
        </p:txBody>
      </p:sp>
      <p:pic>
        <p:nvPicPr>
          <p:cNvPr id="3" name="Picture 2" descr="A screenshot of a computer&#10;&#10;Description automatically generated">
            <a:extLst>
              <a:ext uri="{FF2B5EF4-FFF2-40B4-BE49-F238E27FC236}">
                <a16:creationId xmlns:a16="http://schemas.microsoft.com/office/drawing/2014/main" id="{E3C13063-55A5-75AD-7A05-231C715BC18E}"/>
              </a:ext>
            </a:extLst>
          </p:cNvPr>
          <p:cNvPicPr>
            <a:picLocks noChangeAspect="1"/>
          </p:cNvPicPr>
          <p:nvPr/>
        </p:nvPicPr>
        <p:blipFill>
          <a:blip r:embed="rId2"/>
          <a:stretch>
            <a:fillRect/>
          </a:stretch>
        </p:blipFill>
        <p:spPr>
          <a:xfrm>
            <a:off x="1625727" y="1710419"/>
            <a:ext cx="4469131" cy="5142668"/>
          </a:xfrm>
          <a:prstGeom prst="rect">
            <a:avLst/>
          </a:prstGeom>
          <a:noFill/>
        </p:spPr>
      </p:pic>
      <p:sp>
        <p:nvSpPr>
          <p:cNvPr id="8" name="Content Placeholder 3">
            <a:extLst>
              <a:ext uri="{FF2B5EF4-FFF2-40B4-BE49-F238E27FC236}">
                <a16:creationId xmlns:a16="http://schemas.microsoft.com/office/drawing/2014/main" id="{66CD4879-045B-6CF2-83DD-10531324EDA6}"/>
              </a:ext>
            </a:extLst>
          </p:cNvPr>
          <p:cNvSpPr>
            <a:spLocks noGrp="1"/>
          </p:cNvSpPr>
          <p:nvPr>
            <p:ph sz="half" idx="2"/>
          </p:nvPr>
        </p:nvSpPr>
        <p:spPr>
          <a:xfrm>
            <a:off x="6188417" y="2228003"/>
            <a:ext cx="5422392" cy="3633047"/>
          </a:xfrm>
        </p:spPr>
        <p:txBody>
          <a:bodyPr anchor="ctr">
            <a:normAutofit fontScale="92500"/>
          </a:bodyPr>
          <a:lstStyle/>
          <a:p>
            <a:pPr marL="305435" indent="-305435"/>
            <a:r>
              <a:rPr lang="en-US" sz="2400" dirty="0"/>
              <a:t>A class diagram is a type of static structure diagram that describes the structure of a system by showing the system’s classes, their attributes, operations, and relationships among objects. Class diagrams are the most important kind of UML diagram and vitally important in software development because they are the best way to illustrate a system’s structure in a detailed way. </a:t>
            </a:r>
          </a:p>
        </p:txBody>
      </p:sp>
    </p:spTree>
    <p:extLst>
      <p:ext uri="{BB962C8B-B14F-4D97-AF65-F5344CB8AC3E}">
        <p14:creationId xmlns:p14="http://schemas.microsoft.com/office/powerpoint/2010/main" val="1397045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A9C18-F27D-A853-E00F-FFE8EEB16E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7A1E0C-9FD3-E2E6-6E72-A43616C8C534}"/>
              </a:ext>
            </a:extLst>
          </p:cNvPr>
          <p:cNvSpPr>
            <a:spLocks noGrp="1"/>
          </p:cNvSpPr>
          <p:nvPr>
            <p:ph type="title"/>
          </p:nvPr>
        </p:nvSpPr>
        <p:spPr>
          <a:xfrm>
            <a:off x="581193" y="729658"/>
            <a:ext cx="11029616" cy="988332"/>
          </a:xfrm>
        </p:spPr>
        <p:txBody>
          <a:bodyPr anchor="b">
            <a:normAutofit/>
          </a:bodyPr>
          <a:lstStyle/>
          <a:p>
            <a:r>
              <a:rPr lang="en-US" dirty="0"/>
              <a:t>UML Design model: Activity Diagram</a:t>
            </a:r>
          </a:p>
        </p:txBody>
      </p:sp>
      <p:pic>
        <p:nvPicPr>
          <p:cNvPr id="3" name="Picture 2" descr="A screen shot of a computer&#10;&#10;Description automatically generated">
            <a:extLst>
              <a:ext uri="{FF2B5EF4-FFF2-40B4-BE49-F238E27FC236}">
                <a16:creationId xmlns:a16="http://schemas.microsoft.com/office/drawing/2014/main" id="{0E362107-C1FA-9300-DE21-6D68B20C5A1B}"/>
              </a:ext>
            </a:extLst>
          </p:cNvPr>
          <p:cNvPicPr>
            <a:picLocks noChangeAspect="1"/>
          </p:cNvPicPr>
          <p:nvPr/>
        </p:nvPicPr>
        <p:blipFill>
          <a:blip r:embed="rId2"/>
          <a:stretch>
            <a:fillRect/>
          </a:stretch>
        </p:blipFill>
        <p:spPr>
          <a:xfrm>
            <a:off x="2320548" y="1710419"/>
            <a:ext cx="2676925" cy="5142668"/>
          </a:xfrm>
          <a:prstGeom prst="rect">
            <a:avLst/>
          </a:prstGeom>
          <a:noFill/>
        </p:spPr>
      </p:pic>
      <p:sp>
        <p:nvSpPr>
          <p:cNvPr id="8" name="Content Placeholder 3">
            <a:extLst>
              <a:ext uri="{FF2B5EF4-FFF2-40B4-BE49-F238E27FC236}">
                <a16:creationId xmlns:a16="http://schemas.microsoft.com/office/drawing/2014/main" id="{B85B99E4-B172-CA22-5124-9E7A19B80393}"/>
              </a:ext>
            </a:extLst>
          </p:cNvPr>
          <p:cNvSpPr>
            <a:spLocks noGrp="1"/>
          </p:cNvSpPr>
          <p:nvPr>
            <p:ph sz="half" idx="2"/>
          </p:nvPr>
        </p:nvSpPr>
        <p:spPr>
          <a:xfrm>
            <a:off x="6188417" y="2228003"/>
            <a:ext cx="5422392" cy="3633047"/>
          </a:xfrm>
        </p:spPr>
        <p:txBody>
          <a:bodyPr>
            <a:normAutofit fontScale="92500"/>
          </a:bodyPr>
          <a:lstStyle/>
          <a:p>
            <a:pPr marL="305435" indent="-305435"/>
            <a:r>
              <a:rPr lang="en-US" sz="1200" dirty="0">
                <a:latin typeface="Times New Roman"/>
                <a:cs typeface="Times New Roman"/>
              </a:rPr>
              <a:t>        </a:t>
            </a:r>
            <a:r>
              <a:rPr lang="en-US" sz="2400" dirty="0">
                <a:latin typeface="Times New Roman"/>
                <a:cs typeface="Times New Roman"/>
              </a:rPr>
              <a:t>An activity diagram is essentially an advanced version of a flow chart that models the flow from one activity to another activity. Activity diagrams allow coordination between events that need to be achieved by some operations, particularly where the operation is intended to achieve a number of different things that require coordination, or how the events in a single use case relate to one another. </a:t>
            </a:r>
            <a:endParaRPr lang="en-US" sz="2400" dirty="0"/>
          </a:p>
          <a:p>
            <a:pPr marL="305435" indent="-305435"/>
            <a:endParaRPr lang="en-US" sz="2400" dirty="0"/>
          </a:p>
        </p:txBody>
      </p:sp>
    </p:spTree>
    <p:extLst>
      <p:ext uri="{BB962C8B-B14F-4D97-AF65-F5344CB8AC3E}">
        <p14:creationId xmlns:p14="http://schemas.microsoft.com/office/powerpoint/2010/main" val="1805800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DA337-AFA0-78F6-684A-C49377D13B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699B5-3DF5-238A-3D8D-AC44FF6C8F31}"/>
              </a:ext>
            </a:extLst>
          </p:cNvPr>
          <p:cNvSpPr>
            <a:spLocks noGrp="1"/>
          </p:cNvSpPr>
          <p:nvPr>
            <p:ph type="title"/>
          </p:nvPr>
        </p:nvSpPr>
        <p:spPr>
          <a:xfrm>
            <a:off x="581193" y="729658"/>
            <a:ext cx="11029616" cy="988332"/>
          </a:xfrm>
        </p:spPr>
        <p:txBody>
          <a:bodyPr anchor="b">
            <a:normAutofit/>
          </a:bodyPr>
          <a:lstStyle/>
          <a:p>
            <a:r>
              <a:rPr lang="en-US" dirty="0"/>
              <a:t>UML Design model: State Diagram</a:t>
            </a:r>
          </a:p>
        </p:txBody>
      </p:sp>
      <p:pic>
        <p:nvPicPr>
          <p:cNvPr id="3" name="Picture 2" descr="A diagram of a student registration system&#10;&#10;Description automatically generated">
            <a:extLst>
              <a:ext uri="{FF2B5EF4-FFF2-40B4-BE49-F238E27FC236}">
                <a16:creationId xmlns:a16="http://schemas.microsoft.com/office/drawing/2014/main" id="{E30C8E69-C571-93CC-5CE6-A679B90963D2}"/>
              </a:ext>
            </a:extLst>
          </p:cNvPr>
          <p:cNvPicPr>
            <a:picLocks noChangeAspect="1"/>
          </p:cNvPicPr>
          <p:nvPr/>
        </p:nvPicPr>
        <p:blipFill>
          <a:blip r:embed="rId2"/>
          <a:stretch>
            <a:fillRect/>
          </a:stretch>
        </p:blipFill>
        <p:spPr>
          <a:xfrm>
            <a:off x="6099" y="1720712"/>
            <a:ext cx="6328162" cy="5136460"/>
          </a:xfrm>
          <a:prstGeom prst="rect">
            <a:avLst/>
          </a:prstGeom>
          <a:noFill/>
        </p:spPr>
      </p:pic>
      <p:sp>
        <p:nvSpPr>
          <p:cNvPr id="8" name="Content Placeholder 3">
            <a:extLst>
              <a:ext uri="{FF2B5EF4-FFF2-40B4-BE49-F238E27FC236}">
                <a16:creationId xmlns:a16="http://schemas.microsoft.com/office/drawing/2014/main" id="{5806242F-1D26-085E-B35A-2937177103FE}"/>
              </a:ext>
            </a:extLst>
          </p:cNvPr>
          <p:cNvSpPr>
            <a:spLocks noGrp="1"/>
          </p:cNvSpPr>
          <p:nvPr>
            <p:ph sz="half" idx="2"/>
          </p:nvPr>
        </p:nvSpPr>
        <p:spPr>
          <a:xfrm>
            <a:off x="6188417" y="2228003"/>
            <a:ext cx="5422392" cy="3633047"/>
          </a:xfrm>
        </p:spPr>
        <p:txBody>
          <a:bodyPr anchor="ctr">
            <a:normAutofit/>
          </a:bodyPr>
          <a:lstStyle/>
          <a:p>
            <a:pPr marL="305435" indent="-305435"/>
            <a:r>
              <a:rPr lang="en-US" dirty="0"/>
              <a:t>       </a:t>
            </a:r>
            <a:r>
              <a:rPr lang="en-US" sz="2400" dirty="0"/>
              <a:t> A state diagram is a type of diagram used to describe the behavior of a software system. State diagrams consist of states, transitions, events, and activities. State diagrams are important because they enable software development to describe the behavior of objects during their entire life cycle. </a:t>
            </a:r>
          </a:p>
        </p:txBody>
      </p:sp>
    </p:spTree>
    <p:extLst>
      <p:ext uri="{BB962C8B-B14F-4D97-AF65-F5344CB8AC3E}">
        <p14:creationId xmlns:p14="http://schemas.microsoft.com/office/powerpoint/2010/main" val="2666985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DACD5-C306-39A9-F194-146BCD73EE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3E06B-F29E-EC27-A5E3-39028B63944F}"/>
              </a:ext>
            </a:extLst>
          </p:cNvPr>
          <p:cNvSpPr>
            <a:spLocks noGrp="1"/>
          </p:cNvSpPr>
          <p:nvPr>
            <p:ph type="title"/>
          </p:nvPr>
        </p:nvSpPr>
        <p:spPr>
          <a:xfrm>
            <a:off x="581193" y="729658"/>
            <a:ext cx="11029616" cy="988332"/>
          </a:xfrm>
        </p:spPr>
        <p:txBody>
          <a:bodyPr anchor="b">
            <a:normAutofit/>
          </a:bodyPr>
          <a:lstStyle/>
          <a:p>
            <a:r>
              <a:rPr lang="en-US" dirty="0"/>
              <a:t>UML Design model: Sequence Diagram</a:t>
            </a:r>
          </a:p>
        </p:txBody>
      </p:sp>
      <p:pic>
        <p:nvPicPr>
          <p:cNvPr id="3" name="Picture 2" descr="A computer screen shot of a black background&#10;&#10;Description automatically generated">
            <a:extLst>
              <a:ext uri="{FF2B5EF4-FFF2-40B4-BE49-F238E27FC236}">
                <a16:creationId xmlns:a16="http://schemas.microsoft.com/office/drawing/2014/main" id="{2420867B-F153-DB54-3964-9B54B1C7381D}"/>
              </a:ext>
            </a:extLst>
          </p:cNvPr>
          <p:cNvPicPr>
            <a:picLocks noChangeAspect="1"/>
          </p:cNvPicPr>
          <p:nvPr/>
        </p:nvPicPr>
        <p:blipFill>
          <a:blip r:embed="rId2"/>
          <a:stretch>
            <a:fillRect/>
          </a:stretch>
        </p:blipFill>
        <p:spPr>
          <a:xfrm>
            <a:off x="5051" y="1710418"/>
            <a:ext cx="5352599" cy="5142668"/>
          </a:xfrm>
          <a:prstGeom prst="rect">
            <a:avLst/>
          </a:prstGeom>
          <a:noFill/>
        </p:spPr>
      </p:pic>
      <p:sp>
        <p:nvSpPr>
          <p:cNvPr id="8" name="Content Placeholder 3">
            <a:extLst>
              <a:ext uri="{FF2B5EF4-FFF2-40B4-BE49-F238E27FC236}">
                <a16:creationId xmlns:a16="http://schemas.microsoft.com/office/drawing/2014/main" id="{42F68448-855F-0A8F-0C84-3C0EE24D23C1}"/>
              </a:ext>
            </a:extLst>
          </p:cNvPr>
          <p:cNvSpPr>
            <a:spLocks noGrp="1"/>
          </p:cNvSpPr>
          <p:nvPr>
            <p:ph sz="half" idx="2"/>
          </p:nvPr>
        </p:nvSpPr>
        <p:spPr>
          <a:xfrm>
            <a:off x="6188417" y="2228003"/>
            <a:ext cx="5422392" cy="3633047"/>
          </a:xfrm>
        </p:spPr>
        <p:txBody>
          <a:bodyPr anchor="ctr">
            <a:noAutofit/>
          </a:bodyPr>
          <a:lstStyle/>
          <a:p>
            <a:pPr marL="305435" indent="-305435"/>
            <a:r>
              <a:rPr lang="en-US" sz="2000" dirty="0"/>
              <a:t>A sequence diagram is an interaction diagram that details how operations are carried out and what messages are sent and when. Sequence diagrams show the sequence of messages passed between objects. They can also show the control structure between objects. Activity diagrams are important because they show the flow of one activity to another within a system or process. </a:t>
            </a:r>
          </a:p>
        </p:txBody>
      </p:sp>
    </p:spTree>
    <p:extLst>
      <p:ext uri="{BB962C8B-B14F-4D97-AF65-F5344CB8AC3E}">
        <p14:creationId xmlns:p14="http://schemas.microsoft.com/office/powerpoint/2010/main" val="2680978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A0224-660A-FD1A-FA7A-C9446FE7029F}"/>
              </a:ext>
            </a:extLst>
          </p:cNvPr>
          <p:cNvSpPr>
            <a:spLocks noGrp="1"/>
          </p:cNvSpPr>
          <p:nvPr>
            <p:ph type="title"/>
          </p:nvPr>
        </p:nvSpPr>
        <p:spPr>
          <a:xfrm>
            <a:off x="581193" y="729658"/>
            <a:ext cx="11029616" cy="988332"/>
          </a:xfrm>
        </p:spPr>
        <p:txBody>
          <a:bodyPr anchor="b">
            <a:normAutofit/>
          </a:bodyPr>
          <a:lstStyle/>
          <a:p>
            <a:r>
              <a:rPr lang="en-US" dirty="0"/>
              <a:t>UML Design models: Database schema</a:t>
            </a:r>
          </a:p>
        </p:txBody>
      </p:sp>
      <p:pic>
        <p:nvPicPr>
          <p:cNvPr id="3" name="Picture 2">
            <a:extLst>
              <a:ext uri="{FF2B5EF4-FFF2-40B4-BE49-F238E27FC236}">
                <a16:creationId xmlns:a16="http://schemas.microsoft.com/office/drawing/2014/main" id="{3A0D26BB-5979-4E92-9A77-5DA8AA7237C3}"/>
              </a:ext>
            </a:extLst>
          </p:cNvPr>
          <p:cNvPicPr>
            <a:picLocks noChangeAspect="1"/>
          </p:cNvPicPr>
          <p:nvPr/>
        </p:nvPicPr>
        <p:blipFill>
          <a:blip r:embed="rId2"/>
          <a:stretch>
            <a:fillRect/>
          </a:stretch>
        </p:blipFill>
        <p:spPr>
          <a:xfrm>
            <a:off x="-5556" y="1767928"/>
            <a:ext cx="6020793" cy="5085160"/>
          </a:xfrm>
          <a:prstGeom prst="rect">
            <a:avLst/>
          </a:prstGeom>
          <a:noFill/>
        </p:spPr>
      </p:pic>
      <p:sp>
        <p:nvSpPr>
          <p:cNvPr id="8" name="Content Placeholder 3">
            <a:extLst>
              <a:ext uri="{FF2B5EF4-FFF2-40B4-BE49-F238E27FC236}">
                <a16:creationId xmlns:a16="http://schemas.microsoft.com/office/drawing/2014/main" id="{EA26FDEC-3967-64CE-1C81-F06DBC21279A}"/>
              </a:ext>
            </a:extLst>
          </p:cNvPr>
          <p:cNvSpPr>
            <a:spLocks noGrp="1"/>
          </p:cNvSpPr>
          <p:nvPr>
            <p:ph sz="half" idx="2"/>
          </p:nvPr>
        </p:nvSpPr>
        <p:spPr>
          <a:xfrm>
            <a:off x="6188417" y="2228003"/>
            <a:ext cx="5422392" cy="3633047"/>
          </a:xfrm>
        </p:spPr>
        <p:txBody>
          <a:bodyPr anchor="ctr">
            <a:normAutofit lnSpcReduction="10000"/>
          </a:bodyPr>
          <a:lstStyle/>
          <a:p>
            <a:pPr marL="305435" indent="-305435">
              <a:lnSpc>
                <a:spcPct val="90000"/>
              </a:lnSpc>
            </a:pPr>
            <a:r>
              <a:rPr lang="en-US" dirty="0"/>
              <a:t>       </a:t>
            </a:r>
            <a:r>
              <a:rPr lang="en-US" sz="2000" dirty="0"/>
              <a:t> A database schema is a collection of database objects, including tables, views, indexes, stored procedures, and more, that defines the structure and organization of a database. It provides a blueprint or framework for how data is stored, organized, and accessed within a database management system (DBMS). The schema defines the relationships between different entities and the rules and constraints that govern the data. Database Schemas are important because they promote data integrity, security, and data independence for software systems. </a:t>
            </a:r>
          </a:p>
        </p:txBody>
      </p:sp>
    </p:spTree>
    <p:extLst>
      <p:ext uri="{BB962C8B-B14F-4D97-AF65-F5344CB8AC3E}">
        <p14:creationId xmlns:p14="http://schemas.microsoft.com/office/powerpoint/2010/main" val="3971336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FCBB-F741-C6E4-11CB-E9208C6D5F78}"/>
              </a:ext>
            </a:extLst>
          </p:cNvPr>
          <p:cNvSpPr>
            <a:spLocks noGrp="1"/>
          </p:cNvSpPr>
          <p:nvPr>
            <p:ph type="title"/>
          </p:nvPr>
        </p:nvSpPr>
        <p:spPr/>
        <p:txBody>
          <a:bodyPr/>
          <a:lstStyle/>
          <a:p>
            <a:r>
              <a:rPr lang="en-US" dirty="0"/>
              <a:t>UML Design model: general v-model</a:t>
            </a:r>
          </a:p>
        </p:txBody>
      </p:sp>
      <p:pic>
        <p:nvPicPr>
          <p:cNvPr id="5" name="Content Placeholder 4" descr="A diagram of a diagram&#10;&#10;Description automatically generated">
            <a:extLst>
              <a:ext uri="{FF2B5EF4-FFF2-40B4-BE49-F238E27FC236}">
                <a16:creationId xmlns:a16="http://schemas.microsoft.com/office/drawing/2014/main" id="{9AE6C685-03CE-EA78-8A3F-0CCBDA2266EC}"/>
              </a:ext>
            </a:extLst>
          </p:cNvPr>
          <p:cNvPicPr>
            <a:picLocks noGrp="1" noChangeAspect="1"/>
          </p:cNvPicPr>
          <p:nvPr>
            <p:ph sz="half" idx="1"/>
          </p:nvPr>
        </p:nvPicPr>
        <p:blipFill>
          <a:blip r:embed="rId2"/>
          <a:stretch>
            <a:fillRect/>
          </a:stretch>
        </p:blipFill>
        <p:spPr>
          <a:xfrm>
            <a:off x="6099" y="1813487"/>
            <a:ext cx="6975144" cy="5051551"/>
          </a:xfrm>
        </p:spPr>
      </p:pic>
      <p:sp>
        <p:nvSpPr>
          <p:cNvPr id="4" name="Content Placeholder 3">
            <a:extLst>
              <a:ext uri="{FF2B5EF4-FFF2-40B4-BE49-F238E27FC236}">
                <a16:creationId xmlns:a16="http://schemas.microsoft.com/office/drawing/2014/main" id="{1505231E-F997-5A89-3E0B-4BE21EC604D4}"/>
              </a:ext>
            </a:extLst>
          </p:cNvPr>
          <p:cNvSpPr>
            <a:spLocks noGrp="1"/>
          </p:cNvSpPr>
          <p:nvPr>
            <p:ph sz="half" idx="2"/>
          </p:nvPr>
        </p:nvSpPr>
        <p:spPr/>
        <p:txBody>
          <a:bodyPr>
            <a:normAutofit/>
          </a:bodyPr>
          <a:lstStyle/>
          <a:p>
            <a:pPr marL="305435" indent="-305435"/>
            <a:r>
              <a:rPr lang="en-US" sz="2000" dirty="0"/>
              <a:t>Throughout this project I have used the General V-model method. This SDLC model allowed me to execute all of the stages within my software system lifecycle in a sequential manner.</a:t>
            </a:r>
          </a:p>
        </p:txBody>
      </p:sp>
    </p:spTree>
    <p:extLst>
      <p:ext uri="{BB962C8B-B14F-4D97-AF65-F5344CB8AC3E}">
        <p14:creationId xmlns:p14="http://schemas.microsoft.com/office/powerpoint/2010/main" val="255954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B46C-8620-1AEE-F441-64853A4A66C1}"/>
              </a:ext>
            </a:extLst>
          </p:cNvPr>
          <p:cNvSpPr>
            <a:spLocks noGrp="1"/>
          </p:cNvSpPr>
          <p:nvPr>
            <p:ph type="ctrTitle"/>
          </p:nvPr>
        </p:nvSpPr>
        <p:spPr/>
        <p:txBody>
          <a:bodyPr/>
          <a:lstStyle/>
          <a:p>
            <a:r>
              <a:rPr lang="en-US" dirty="0"/>
              <a:t>Landing, Login, and </a:t>
            </a:r>
            <a:r>
              <a:rPr lang="en-US"/>
              <a:t>Enrollment</a:t>
            </a:r>
            <a:r>
              <a:rPr lang="en-US" dirty="0"/>
              <a:t> Pages</a:t>
            </a:r>
          </a:p>
        </p:txBody>
      </p:sp>
      <p:sp>
        <p:nvSpPr>
          <p:cNvPr id="3" name="Content Placeholder 2">
            <a:extLst>
              <a:ext uri="{FF2B5EF4-FFF2-40B4-BE49-F238E27FC236}">
                <a16:creationId xmlns:a16="http://schemas.microsoft.com/office/drawing/2014/main" id="{39F47E08-8FA2-A542-A891-DEF50E84D83B}"/>
              </a:ext>
            </a:extLst>
          </p:cNvPr>
          <p:cNvSpPr>
            <a:spLocks noGrp="1"/>
          </p:cNvSpPr>
          <p:nvPr>
            <p:ph type="subTitle" idx="1"/>
          </p:nvPr>
        </p:nvSpPr>
        <p:spPr/>
        <p:txBody>
          <a:bodyPr/>
          <a:lstStyle/>
          <a:p>
            <a:r>
              <a:rPr lang="en-US" dirty="0"/>
              <a:t>Tuska University Website</a:t>
            </a:r>
          </a:p>
        </p:txBody>
      </p:sp>
      <p:pic>
        <p:nvPicPr>
          <p:cNvPr id="5" name="Picture 4" descr="A logo on a brown background&#10;&#10;Description automatically generated">
            <a:extLst>
              <a:ext uri="{FF2B5EF4-FFF2-40B4-BE49-F238E27FC236}">
                <a16:creationId xmlns:a16="http://schemas.microsoft.com/office/drawing/2014/main" id="{44D277CF-C609-2F51-E95D-0ACC0AB5FAE5}"/>
              </a:ext>
            </a:extLst>
          </p:cNvPr>
          <p:cNvPicPr>
            <a:picLocks noChangeAspect="1"/>
          </p:cNvPicPr>
          <p:nvPr/>
        </p:nvPicPr>
        <p:blipFill>
          <a:blip r:embed="rId3"/>
          <a:stretch>
            <a:fillRect/>
          </a:stretch>
        </p:blipFill>
        <p:spPr>
          <a:xfrm>
            <a:off x="4338603" y="3176897"/>
            <a:ext cx="3846098" cy="3094008"/>
          </a:xfrm>
          <a:prstGeom prst="rect">
            <a:avLst/>
          </a:prstGeom>
        </p:spPr>
      </p:pic>
    </p:spTree>
    <p:extLst>
      <p:ext uri="{BB962C8B-B14F-4D97-AF65-F5344CB8AC3E}">
        <p14:creationId xmlns:p14="http://schemas.microsoft.com/office/powerpoint/2010/main" val="4205501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0051-BB49-FFBF-C102-CB508D3DCEF5}"/>
              </a:ext>
            </a:extLst>
          </p:cNvPr>
          <p:cNvSpPr>
            <a:spLocks noGrp="1"/>
          </p:cNvSpPr>
          <p:nvPr>
            <p:ph type="title"/>
          </p:nvPr>
        </p:nvSpPr>
        <p:spPr/>
        <p:txBody>
          <a:bodyPr/>
          <a:lstStyle/>
          <a:p>
            <a:r>
              <a:rPr lang="en-US" dirty="0"/>
              <a:t>Landing Page </a:t>
            </a:r>
          </a:p>
        </p:txBody>
      </p:sp>
      <p:pic>
        <p:nvPicPr>
          <p:cNvPr id="4" name="Content Placeholder 3" descr="A purple and white background with text&#10;&#10;Description automatically generated">
            <a:extLst>
              <a:ext uri="{FF2B5EF4-FFF2-40B4-BE49-F238E27FC236}">
                <a16:creationId xmlns:a16="http://schemas.microsoft.com/office/drawing/2014/main" id="{BA016CEB-623F-2FAB-082E-6B422224B8AB}"/>
              </a:ext>
            </a:extLst>
          </p:cNvPr>
          <p:cNvPicPr>
            <a:picLocks noGrp="1" noChangeAspect="1"/>
          </p:cNvPicPr>
          <p:nvPr>
            <p:ph idx="1"/>
          </p:nvPr>
        </p:nvPicPr>
        <p:blipFill>
          <a:blip r:embed="rId3"/>
          <a:stretch>
            <a:fillRect/>
          </a:stretch>
        </p:blipFill>
        <p:spPr>
          <a:xfrm>
            <a:off x="646187" y="1835440"/>
            <a:ext cx="10899624" cy="4900377"/>
          </a:xfrm>
        </p:spPr>
      </p:pic>
    </p:spTree>
    <p:extLst>
      <p:ext uri="{BB962C8B-B14F-4D97-AF65-F5344CB8AC3E}">
        <p14:creationId xmlns:p14="http://schemas.microsoft.com/office/powerpoint/2010/main" val="3564349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6EF9-31F3-6810-EC20-E9D9A6FB630E}"/>
              </a:ext>
            </a:extLst>
          </p:cNvPr>
          <p:cNvSpPr>
            <a:spLocks noGrp="1"/>
          </p:cNvSpPr>
          <p:nvPr>
            <p:ph type="title"/>
          </p:nvPr>
        </p:nvSpPr>
        <p:spPr/>
        <p:txBody>
          <a:bodyPr/>
          <a:lstStyle/>
          <a:p>
            <a:r>
              <a:rPr lang="en-US" dirty="0"/>
              <a:t>Landing Page Cont.</a:t>
            </a:r>
          </a:p>
        </p:txBody>
      </p:sp>
      <p:pic>
        <p:nvPicPr>
          <p:cNvPr id="4" name="Content Placeholder 3">
            <a:extLst>
              <a:ext uri="{FF2B5EF4-FFF2-40B4-BE49-F238E27FC236}">
                <a16:creationId xmlns:a16="http://schemas.microsoft.com/office/drawing/2014/main" id="{B1547843-F98B-DB61-0C37-CAE70096EBE9}"/>
              </a:ext>
            </a:extLst>
          </p:cNvPr>
          <p:cNvPicPr>
            <a:picLocks noGrp="1" noChangeAspect="1"/>
          </p:cNvPicPr>
          <p:nvPr>
            <p:ph idx="1"/>
          </p:nvPr>
        </p:nvPicPr>
        <p:blipFill>
          <a:blip r:embed="rId3"/>
          <a:stretch>
            <a:fillRect/>
          </a:stretch>
        </p:blipFill>
        <p:spPr>
          <a:xfrm>
            <a:off x="575818" y="1936081"/>
            <a:ext cx="10939722" cy="4440302"/>
          </a:xfrm>
        </p:spPr>
      </p:pic>
    </p:spTree>
    <p:extLst>
      <p:ext uri="{BB962C8B-B14F-4D97-AF65-F5344CB8AC3E}">
        <p14:creationId xmlns:p14="http://schemas.microsoft.com/office/powerpoint/2010/main" val="436406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320765E-2383-B562-ACB3-C54B51C961B2}"/>
              </a:ext>
            </a:extLst>
          </p:cNvPr>
          <p:cNvSpPr>
            <a:spLocks noGrp="1"/>
          </p:cNvSpPr>
          <p:nvPr>
            <p:ph type="title"/>
          </p:nvPr>
        </p:nvSpPr>
        <p:spPr>
          <a:xfrm>
            <a:off x="575894" y="729658"/>
            <a:ext cx="11029616" cy="988332"/>
          </a:xfrm>
        </p:spPr>
        <p:txBody>
          <a:bodyPr/>
          <a:lstStyle/>
          <a:p>
            <a:r>
              <a:rPr lang="en-US" dirty="0"/>
              <a:t>Topics of Discussion</a:t>
            </a:r>
          </a:p>
        </p:txBody>
      </p:sp>
      <p:sp>
        <p:nvSpPr>
          <p:cNvPr id="5" name="TextBox 4">
            <a:extLst>
              <a:ext uri="{FF2B5EF4-FFF2-40B4-BE49-F238E27FC236}">
                <a16:creationId xmlns:a16="http://schemas.microsoft.com/office/drawing/2014/main" id="{5B73E98E-E735-1111-F91D-4369C15F25C9}"/>
              </a:ext>
            </a:extLst>
          </p:cNvPr>
          <p:cNvSpPr txBox="1"/>
          <p:nvPr/>
        </p:nvSpPr>
        <p:spPr>
          <a:xfrm>
            <a:off x="1227701" y="2522288"/>
            <a:ext cx="89542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Summary of the key aspects of the SRS document for my student registration system.</a:t>
            </a:r>
            <a:endParaRPr lang="en-US"/>
          </a:p>
        </p:txBody>
      </p:sp>
      <p:sp>
        <p:nvSpPr>
          <p:cNvPr id="6" name="TextBox 5">
            <a:extLst>
              <a:ext uri="{FF2B5EF4-FFF2-40B4-BE49-F238E27FC236}">
                <a16:creationId xmlns:a16="http://schemas.microsoft.com/office/drawing/2014/main" id="{6239C2AE-9254-FC14-27C9-9C5EB8ADF75E}"/>
              </a:ext>
            </a:extLst>
          </p:cNvPr>
          <p:cNvSpPr txBox="1"/>
          <p:nvPr/>
        </p:nvSpPr>
        <p:spPr>
          <a:xfrm>
            <a:off x="1227700" y="3169269"/>
            <a:ext cx="89542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Showcase of the UML design model that I created.</a:t>
            </a:r>
          </a:p>
        </p:txBody>
      </p:sp>
      <p:sp>
        <p:nvSpPr>
          <p:cNvPr id="7" name="TextBox 6">
            <a:extLst>
              <a:ext uri="{FF2B5EF4-FFF2-40B4-BE49-F238E27FC236}">
                <a16:creationId xmlns:a16="http://schemas.microsoft.com/office/drawing/2014/main" id="{05E60891-C880-C8FD-1A5A-5E820E50B686}"/>
              </a:ext>
            </a:extLst>
          </p:cNvPr>
          <p:cNvSpPr txBox="1"/>
          <p:nvPr/>
        </p:nvSpPr>
        <p:spPr>
          <a:xfrm>
            <a:off x="1227701" y="3931269"/>
            <a:ext cx="89542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Explanation of the design of the landing, login, and enrollment pages.</a:t>
            </a:r>
          </a:p>
        </p:txBody>
      </p:sp>
      <p:sp>
        <p:nvSpPr>
          <p:cNvPr id="9" name="TextBox 8">
            <a:extLst>
              <a:ext uri="{FF2B5EF4-FFF2-40B4-BE49-F238E27FC236}">
                <a16:creationId xmlns:a16="http://schemas.microsoft.com/office/drawing/2014/main" id="{BA12E784-C227-657A-7F70-9074020DCE5F}"/>
              </a:ext>
            </a:extLst>
          </p:cNvPr>
          <p:cNvSpPr txBox="1"/>
          <p:nvPr/>
        </p:nvSpPr>
        <p:spPr>
          <a:xfrm>
            <a:off x="1227700" y="4707646"/>
            <a:ext cx="89542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Explanation of the MySQL database and class registration that I developed.</a:t>
            </a:r>
          </a:p>
        </p:txBody>
      </p:sp>
      <p:sp>
        <p:nvSpPr>
          <p:cNvPr id="11" name="TextBox 10">
            <a:extLst>
              <a:ext uri="{FF2B5EF4-FFF2-40B4-BE49-F238E27FC236}">
                <a16:creationId xmlns:a16="http://schemas.microsoft.com/office/drawing/2014/main" id="{862FB47C-66AC-7F8D-EABF-0C71907E345A}"/>
              </a:ext>
            </a:extLst>
          </p:cNvPr>
          <p:cNvSpPr txBox="1"/>
          <p:nvPr/>
        </p:nvSpPr>
        <p:spPr>
          <a:xfrm>
            <a:off x="1227701" y="5527156"/>
            <a:ext cx="89542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Discussion of the PHP code that I wrote.</a:t>
            </a:r>
          </a:p>
        </p:txBody>
      </p:sp>
    </p:spTree>
    <p:extLst>
      <p:ext uri="{BB962C8B-B14F-4D97-AF65-F5344CB8AC3E}">
        <p14:creationId xmlns:p14="http://schemas.microsoft.com/office/powerpoint/2010/main" val="2056959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5327-264F-3AFF-EC72-BC6FD85F30BD}"/>
              </a:ext>
            </a:extLst>
          </p:cNvPr>
          <p:cNvSpPr>
            <a:spLocks noGrp="1"/>
          </p:cNvSpPr>
          <p:nvPr>
            <p:ph type="title"/>
          </p:nvPr>
        </p:nvSpPr>
        <p:spPr/>
        <p:txBody>
          <a:bodyPr/>
          <a:lstStyle/>
          <a:p>
            <a:r>
              <a:rPr lang="en-US" dirty="0"/>
              <a:t>Landing Page Cont.</a:t>
            </a:r>
          </a:p>
        </p:txBody>
      </p:sp>
      <p:pic>
        <p:nvPicPr>
          <p:cNvPr id="4" name="Content Placeholder 3" descr="A person in a graduation cap and gown&#10;&#10;Description automatically generated">
            <a:extLst>
              <a:ext uri="{FF2B5EF4-FFF2-40B4-BE49-F238E27FC236}">
                <a16:creationId xmlns:a16="http://schemas.microsoft.com/office/drawing/2014/main" id="{C66BB9A3-EDFA-C123-775E-0EB1966CEAA2}"/>
              </a:ext>
            </a:extLst>
          </p:cNvPr>
          <p:cNvPicPr>
            <a:picLocks noGrp="1" noChangeAspect="1"/>
          </p:cNvPicPr>
          <p:nvPr>
            <p:ph idx="1"/>
          </p:nvPr>
        </p:nvPicPr>
        <p:blipFill>
          <a:blip r:embed="rId3"/>
          <a:stretch>
            <a:fillRect/>
          </a:stretch>
        </p:blipFill>
        <p:spPr>
          <a:xfrm>
            <a:off x="267571" y="2108609"/>
            <a:ext cx="11484328" cy="4310906"/>
          </a:xfrm>
        </p:spPr>
      </p:pic>
    </p:spTree>
    <p:extLst>
      <p:ext uri="{BB962C8B-B14F-4D97-AF65-F5344CB8AC3E}">
        <p14:creationId xmlns:p14="http://schemas.microsoft.com/office/powerpoint/2010/main" val="1975356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2296-1F88-0CAE-798B-DA6690D20A93}"/>
              </a:ext>
            </a:extLst>
          </p:cNvPr>
          <p:cNvSpPr>
            <a:spLocks noGrp="1"/>
          </p:cNvSpPr>
          <p:nvPr>
            <p:ph type="title"/>
          </p:nvPr>
        </p:nvSpPr>
        <p:spPr>
          <a:xfrm>
            <a:off x="581193" y="729658"/>
            <a:ext cx="11029616" cy="988332"/>
          </a:xfrm>
        </p:spPr>
        <p:txBody>
          <a:bodyPr anchor="b">
            <a:normAutofit/>
          </a:bodyPr>
          <a:lstStyle/>
          <a:p>
            <a:r>
              <a:rPr lang="en-US" dirty="0"/>
              <a:t>Landing Page </a:t>
            </a:r>
            <a:r>
              <a:rPr lang="en-US" dirty="0" err="1"/>
              <a:t>Php</a:t>
            </a:r>
            <a:r>
              <a:rPr lang="en-US" dirty="0"/>
              <a:t> code</a:t>
            </a:r>
          </a:p>
        </p:txBody>
      </p:sp>
      <p:pic>
        <p:nvPicPr>
          <p:cNvPr id="4" name="Content Placeholder 3" descr="A screenshot of a computer program&#10;&#10;Description automatically generated">
            <a:extLst>
              <a:ext uri="{FF2B5EF4-FFF2-40B4-BE49-F238E27FC236}">
                <a16:creationId xmlns:a16="http://schemas.microsoft.com/office/drawing/2014/main" id="{6A2531D3-AB11-2778-69B0-D1E6074FBC46}"/>
              </a:ext>
            </a:extLst>
          </p:cNvPr>
          <p:cNvPicPr>
            <a:picLocks noGrp="1" noChangeAspect="1"/>
          </p:cNvPicPr>
          <p:nvPr>
            <p:ph sz="half" idx="1"/>
          </p:nvPr>
        </p:nvPicPr>
        <p:blipFill>
          <a:blip r:embed="rId3"/>
          <a:stretch>
            <a:fillRect/>
          </a:stretch>
        </p:blipFill>
        <p:spPr>
          <a:xfrm>
            <a:off x="336778" y="1953421"/>
            <a:ext cx="5422390" cy="4757305"/>
          </a:xfrm>
          <a:noFill/>
        </p:spPr>
      </p:pic>
      <p:pic>
        <p:nvPicPr>
          <p:cNvPr id="5" name="Content Placeholder 4" descr="A screenshot of a computer program&#10;&#10;Description automatically generated">
            <a:extLst>
              <a:ext uri="{FF2B5EF4-FFF2-40B4-BE49-F238E27FC236}">
                <a16:creationId xmlns:a16="http://schemas.microsoft.com/office/drawing/2014/main" id="{86360546-AC66-6C9A-A8A6-3B9885C76633}"/>
              </a:ext>
            </a:extLst>
          </p:cNvPr>
          <p:cNvPicPr>
            <a:picLocks noGrp="1" noChangeAspect="1"/>
          </p:cNvPicPr>
          <p:nvPr>
            <p:ph sz="half" idx="2"/>
          </p:nvPr>
        </p:nvPicPr>
        <p:blipFill>
          <a:blip r:embed="rId4"/>
          <a:stretch>
            <a:fillRect/>
          </a:stretch>
        </p:blipFill>
        <p:spPr>
          <a:xfrm>
            <a:off x="5765349" y="1957535"/>
            <a:ext cx="5966604" cy="4763454"/>
          </a:xfrm>
        </p:spPr>
      </p:pic>
    </p:spTree>
    <p:extLst>
      <p:ext uri="{BB962C8B-B14F-4D97-AF65-F5344CB8AC3E}">
        <p14:creationId xmlns:p14="http://schemas.microsoft.com/office/powerpoint/2010/main" val="1343333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DA55-89B6-F668-7BF6-B377305EFB25}"/>
              </a:ext>
            </a:extLst>
          </p:cNvPr>
          <p:cNvSpPr>
            <a:spLocks noGrp="1"/>
          </p:cNvSpPr>
          <p:nvPr>
            <p:ph type="title"/>
          </p:nvPr>
        </p:nvSpPr>
        <p:spPr>
          <a:xfrm>
            <a:off x="581192" y="702156"/>
            <a:ext cx="11029616" cy="1013800"/>
          </a:xfrm>
        </p:spPr>
        <p:txBody>
          <a:bodyPr anchor="b">
            <a:normAutofit/>
          </a:bodyPr>
          <a:lstStyle/>
          <a:p>
            <a:r>
              <a:rPr lang="en-US" dirty="0"/>
              <a:t>Tuska university database</a:t>
            </a:r>
          </a:p>
        </p:txBody>
      </p:sp>
      <p:pic>
        <p:nvPicPr>
          <p:cNvPr id="5" name="Content Placeholder 4" descr="A screenshot of a computer&#10;&#10;Description automatically generated">
            <a:extLst>
              <a:ext uri="{FF2B5EF4-FFF2-40B4-BE49-F238E27FC236}">
                <a16:creationId xmlns:a16="http://schemas.microsoft.com/office/drawing/2014/main" id="{9F458441-C176-7A70-2364-E252F6516F66}"/>
              </a:ext>
            </a:extLst>
          </p:cNvPr>
          <p:cNvPicPr>
            <a:picLocks noGrp="1" noChangeAspect="1"/>
          </p:cNvPicPr>
          <p:nvPr>
            <p:ph idx="1"/>
          </p:nvPr>
        </p:nvPicPr>
        <p:blipFill>
          <a:blip r:embed="rId3"/>
          <a:stretch>
            <a:fillRect/>
          </a:stretch>
        </p:blipFill>
        <p:spPr>
          <a:xfrm>
            <a:off x="1301152" y="1907326"/>
            <a:ext cx="9014600" cy="4742226"/>
          </a:xfrm>
          <a:noFill/>
        </p:spPr>
      </p:pic>
    </p:spTree>
    <p:extLst>
      <p:ext uri="{BB962C8B-B14F-4D97-AF65-F5344CB8AC3E}">
        <p14:creationId xmlns:p14="http://schemas.microsoft.com/office/powerpoint/2010/main" val="3893201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45A0-FBB2-A974-040C-CD311B4815AC}"/>
              </a:ext>
            </a:extLst>
          </p:cNvPr>
          <p:cNvSpPr>
            <a:spLocks noGrp="1"/>
          </p:cNvSpPr>
          <p:nvPr>
            <p:ph type="title"/>
          </p:nvPr>
        </p:nvSpPr>
        <p:spPr/>
        <p:txBody>
          <a:bodyPr/>
          <a:lstStyle/>
          <a:p>
            <a:r>
              <a:rPr lang="en-US" dirty="0"/>
              <a:t>Landing Page CSS Code</a:t>
            </a:r>
          </a:p>
        </p:txBody>
      </p:sp>
      <p:pic>
        <p:nvPicPr>
          <p:cNvPr id="5" name="Content Placeholder 4" descr="A screenshot of a computer&#10;&#10;Description automatically generated">
            <a:extLst>
              <a:ext uri="{FF2B5EF4-FFF2-40B4-BE49-F238E27FC236}">
                <a16:creationId xmlns:a16="http://schemas.microsoft.com/office/drawing/2014/main" id="{6D355B42-18DA-8BEC-F02D-FB30F7780837}"/>
              </a:ext>
            </a:extLst>
          </p:cNvPr>
          <p:cNvPicPr>
            <a:picLocks noGrp="1" noChangeAspect="1"/>
          </p:cNvPicPr>
          <p:nvPr>
            <p:ph sz="half" idx="1"/>
          </p:nvPr>
        </p:nvPicPr>
        <p:blipFill>
          <a:blip r:embed="rId3"/>
          <a:stretch>
            <a:fillRect/>
          </a:stretch>
        </p:blipFill>
        <p:spPr>
          <a:xfrm>
            <a:off x="114992" y="1976144"/>
            <a:ext cx="6225396" cy="4611217"/>
          </a:xfrm>
        </p:spPr>
      </p:pic>
      <p:pic>
        <p:nvPicPr>
          <p:cNvPr id="6" name="Content Placeholder 5" descr="A white background with black text&#10;&#10;Description automatically generated">
            <a:extLst>
              <a:ext uri="{FF2B5EF4-FFF2-40B4-BE49-F238E27FC236}">
                <a16:creationId xmlns:a16="http://schemas.microsoft.com/office/drawing/2014/main" id="{9095CD5F-CA0B-F475-2011-50FF307BA5A9}"/>
              </a:ext>
            </a:extLst>
          </p:cNvPr>
          <p:cNvPicPr>
            <a:picLocks noGrp="1" noChangeAspect="1"/>
          </p:cNvPicPr>
          <p:nvPr>
            <p:ph sz="half" idx="2"/>
          </p:nvPr>
        </p:nvPicPr>
        <p:blipFill>
          <a:blip r:embed="rId4"/>
          <a:stretch>
            <a:fillRect/>
          </a:stretch>
        </p:blipFill>
        <p:spPr>
          <a:xfrm>
            <a:off x="6426706" y="3435985"/>
            <a:ext cx="5449020" cy="972669"/>
          </a:xfrm>
        </p:spPr>
      </p:pic>
    </p:spTree>
    <p:extLst>
      <p:ext uri="{BB962C8B-B14F-4D97-AF65-F5344CB8AC3E}">
        <p14:creationId xmlns:p14="http://schemas.microsoft.com/office/powerpoint/2010/main" val="1680193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1C627-1780-201A-3F94-B1623E5B3055}"/>
              </a:ext>
            </a:extLst>
          </p:cNvPr>
          <p:cNvSpPr>
            <a:spLocks noGrp="1"/>
          </p:cNvSpPr>
          <p:nvPr>
            <p:ph type="title"/>
          </p:nvPr>
        </p:nvSpPr>
        <p:spPr/>
        <p:txBody>
          <a:bodyPr/>
          <a:lstStyle/>
          <a:p>
            <a:r>
              <a:rPr lang="en-US" dirty="0"/>
              <a:t>Tuska University database configuration</a:t>
            </a:r>
          </a:p>
        </p:txBody>
      </p:sp>
      <p:pic>
        <p:nvPicPr>
          <p:cNvPr id="4" name="Content Placeholder 3" descr="A screen shot of a computer&#10;&#10;Description automatically generated">
            <a:extLst>
              <a:ext uri="{FF2B5EF4-FFF2-40B4-BE49-F238E27FC236}">
                <a16:creationId xmlns:a16="http://schemas.microsoft.com/office/drawing/2014/main" id="{2E3A32B6-7214-E330-F14C-03646463D695}"/>
              </a:ext>
            </a:extLst>
          </p:cNvPr>
          <p:cNvPicPr>
            <a:picLocks noGrp="1" noChangeAspect="1"/>
          </p:cNvPicPr>
          <p:nvPr>
            <p:ph idx="1"/>
          </p:nvPr>
        </p:nvPicPr>
        <p:blipFill>
          <a:blip r:embed="rId3"/>
          <a:stretch>
            <a:fillRect/>
          </a:stretch>
        </p:blipFill>
        <p:spPr>
          <a:xfrm>
            <a:off x="977661" y="1949497"/>
            <a:ext cx="9747848" cy="4672262"/>
          </a:xfrm>
        </p:spPr>
      </p:pic>
    </p:spTree>
    <p:extLst>
      <p:ext uri="{BB962C8B-B14F-4D97-AF65-F5344CB8AC3E}">
        <p14:creationId xmlns:p14="http://schemas.microsoft.com/office/powerpoint/2010/main" val="1826499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434D06-A269-1034-DCD2-B6A7EB191025}"/>
              </a:ext>
            </a:extLst>
          </p:cNvPr>
          <p:cNvSpPr>
            <a:spLocks noGrp="1"/>
          </p:cNvSpPr>
          <p:nvPr>
            <p:ph type="title"/>
          </p:nvPr>
        </p:nvSpPr>
        <p:spPr>
          <a:xfrm>
            <a:off x="581192" y="702156"/>
            <a:ext cx="11029616" cy="1013800"/>
          </a:xfrm>
        </p:spPr>
        <p:txBody>
          <a:bodyPr/>
          <a:lstStyle/>
          <a:p>
            <a:r>
              <a:rPr lang="en-US" dirty="0"/>
              <a:t>Tuska University user registration</a:t>
            </a:r>
          </a:p>
        </p:txBody>
      </p:sp>
      <p:pic>
        <p:nvPicPr>
          <p:cNvPr id="4" name="Content Placeholder 3" descr="A screenshot of a computer&#10;&#10;Description automatically generated">
            <a:extLst>
              <a:ext uri="{FF2B5EF4-FFF2-40B4-BE49-F238E27FC236}">
                <a16:creationId xmlns:a16="http://schemas.microsoft.com/office/drawing/2014/main" id="{B876969C-A4E1-828C-0E4B-EE92F0417FBC}"/>
              </a:ext>
            </a:extLst>
          </p:cNvPr>
          <p:cNvPicPr>
            <a:picLocks noGrp="1" noChangeAspect="1"/>
          </p:cNvPicPr>
          <p:nvPr>
            <p:ph idx="1"/>
          </p:nvPr>
        </p:nvPicPr>
        <p:blipFill>
          <a:blip r:embed="rId3"/>
          <a:stretch>
            <a:fillRect/>
          </a:stretch>
        </p:blipFill>
        <p:spPr>
          <a:xfrm>
            <a:off x="1403398" y="1921704"/>
            <a:ext cx="8968259" cy="4612831"/>
          </a:xfrm>
          <a:noFill/>
        </p:spPr>
      </p:pic>
    </p:spTree>
    <p:extLst>
      <p:ext uri="{BB962C8B-B14F-4D97-AF65-F5344CB8AC3E}">
        <p14:creationId xmlns:p14="http://schemas.microsoft.com/office/powerpoint/2010/main" val="2567838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4728-E425-BFA4-30E1-9FEFEB180EC7}"/>
              </a:ext>
            </a:extLst>
          </p:cNvPr>
          <p:cNvSpPr>
            <a:spLocks noGrp="1"/>
          </p:cNvSpPr>
          <p:nvPr>
            <p:ph type="title"/>
          </p:nvPr>
        </p:nvSpPr>
        <p:spPr>
          <a:xfrm>
            <a:off x="581193" y="729658"/>
            <a:ext cx="11029616" cy="988332"/>
          </a:xfrm>
        </p:spPr>
        <p:txBody>
          <a:bodyPr anchor="b">
            <a:normAutofit/>
          </a:bodyPr>
          <a:lstStyle/>
          <a:p>
            <a:r>
              <a:rPr lang="en-US" dirty="0"/>
              <a:t>Registration PHP code</a:t>
            </a:r>
          </a:p>
        </p:txBody>
      </p:sp>
      <p:pic>
        <p:nvPicPr>
          <p:cNvPr id="4" name="Content Placeholder 3" descr="A screen shot of a computer program&#10;&#10;Description automatically generated">
            <a:extLst>
              <a:ext uri="{FF2B5EF4-FFF2-40B4-BE49-F238E27FC236}">
                <a16:creationId xmlns:a16="http://schemas.microsoft.com/office/drawing/2014/main" id="{E1DA6FD6-8645-F0A1-B953-5D1B80D6AF4B}"/>
              </a:ext>
            </a:extLst>
          </p:cNvPr>
          <p:cNvPicPr>
            <a:picLocks noGrp="1" noChangeAspect="1"/>
          </p:cNvPicPr>
          <p:nvPr>
            <p:ph sz="half" idx="1"/>
          </p:nvPr>
        </p:nvPicPr>
        <p:blipFill>
          <a:blip r:embed="rId3"/>
          <a:stretch>
            <a:fillRect/>
          </a:stretch>
        </p:blipFill>
        <p:spPr>
          <a:xfrm>
            <a:off x="178626" y="2275679"/>
            <a:ext cx="5796201" cy="3724600"/>
          </a:xfrm>
          <a:noFill/>
        </p:spPr>
      </p:pic>
      <p:pic>
        <p:nvPicPr>
          <p:cNvPr id="5" name="Content Placeholder 4" descr="A screen shot of a computer program&#10;&#10;Description automatically generated">
            <a:extLst>
              <a:ext uri="{FF2B5EF4-FFF2-40B4-BE49-F238E27FC236}">
                <a16:creationId xmlns:a16="http://schemas.microsoft.com/office/drawing/2014/main" id="{A0144D69-5115-87E7-E3F0-24A69A2C9840}"/>
              </a:ext>
            </a:extLst>
          </p:cNvPr>
          <p:cNvPicPr>
            <a:picLocks noGrp="1" noChangeAspect="1"/>
          </p:cNvPicPr>
          <p:nvPr>
            <p:ph sz="half" idx="2"/>
          </p:nvPr>
        </p:nvPicPr>
        <p:blipFill>
          <a:blip r:embed="rId3"/>
          <a:stretch>
            <a:fillRect/>
          </a:stretch>
        </p:blipFill>
        <p:spPr>
          <a:xfrm>
            <a:off x="5981010" y="2269725"/>
            <a:ext cx="6038491" cy="3722132"/>
          </a:xfrm>
        </p:spPr>
      </p:pic>
    </p:spTree>
    <p:extLst>
      <p:ext uri="{BB962C8B-B14F-4D97-AF65-F5344CB8AC3E}">
        <p14:creationId xmlns:p14="http://schemas.microsoft.com/office/powerpoint/2010/main" val="3898078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F025D-1410-137A-2A7B-7897DC4A0525}"/>
              </a:ext>
            </a:extLst>
          </p:cNvPr>
          <p:cNvSpPr>
            <a:spLocks noGrp="1"/>
          </p:cNvSpPr>
          <p:nvPr>
            <p:ph type="title"/>
          </p:nvPr>
        </p:nvSpPr>
        <p:spPr/>
        <p:txBody>
          <a:bodyPr/>
          <a:lstStyle/>
          <a:p>
            <a:r>
              <a:rPr lang="en-US" dirty="0"/>
              <a:t>Registration pages</a:t>
            </a:r>
          </a:p>
        </p:txBody>
      </p:sp>
      <p:pic>
        <p:nvPicPr>
          <p:cNvPr id="5" name="Content Placeholder 4" descr="A screenshot of a computer&#10;&#10;Description automatically generated">
            <a:extLst>
              <a:ext uri="{FF2B5EF4-FFF2-40B4-BE49-F238E27FC236}">
                <a16:creationId xmlns:a16="http://schemas.microsoft.com/office/drawing/2014/main" id="{A083520B-3DE9-3E6B-95CB-DCB22269CDF8}"/>
              </a:ext>
            </a:extLst>
          </p:cNvPr>
          <p:cNvPicPr>
            <a:picLocks noGrp="1" noChangeAspect="1"/>
          </p:cNvPicPr>
          <p:nvPr>
            <p:ph sz="half" idx="1"/>
          </p:nvPr>
        </p:nvPicPr>
        <p:blipFill>
          <a:blip r:embed="rId3"/>
          <a:stretch>
            <a:fillRect/>
          </a:stretch>
        </p:blipFill>
        <p:spPr>
          <a:xfrm>
            <a:off x="86237" y="2500612"/>
            <a:ext cx="6009736" cy="3159716"/>
          </a:xfrm>
        </p:spPr>
      </p:pic>
      <p:pic>
        <p:nvPicPr>
          <p:cNvPr id="6" name="Content Placeholder 5" descr="A screenshot of a computer&#10;&#10;Description automatically generated">
            <a:extLst>
              <a:ext uri="{FF2B5EF4-FFF2-40B4-BE49-F238E27FC236}">
                <a16:creationId xmlns:a16="http://schemas.microsoft.com/office/drawing/2014/main" id="{E0197AD6-1B3F-C332-F175-6B35B081667A}"/>
              </a:ext>
            </a:extLst>
          </p:cNvPr>
          <p:cNvPicPr>
            <a:picLocks noGrp="1" noChangeAspect="1"/>
          </p:cNvPicPr>
          <p:nvPr>
            <p:ph sz="half" idx="2"/>
          </p:nvPr>
        </p:nvPicPr>
        <p:blipFill>
          <a:blip r:embed="rId4"/>
          <a:stretch>
            <a:fillRect/>
          </a:stretch>
        </p:blipFill>
        <p:spPr>
          <a:xfrm>
            <a:off x="6096028" y="2497424"/>
            <a:ext cx="6096000" cy="3166092"/>
          </a:xfrm>
        </p:spPr>
      </p:pic>
    </p:spTree>
    <p:extLst>
      <p:ext uri="{BB962C8B-B14F-4D97-AF65-F5344CB8AC3E}">
        <p14:creationId xmlns:p14="http://schemas.microsoft.com/office/powerpoint/2010/main" val="3387162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7B31-1EF6-88FD-F6B0-36EDEF8221C0}"/>
              </a:ext>
            </a:extLst>
          </p:cNvPr>
          <p:cNvSpPr>
            <a:spLocks noGrp="1"/>
          </p:cNvSpPr>
          <p:nvPr>
            <p:ph type="title"/>
          </p:nvPr>
        </p:nvSpPr>
        <p:spPr/>
        <p:txBody>
          <a:bodyPr/>
          <a:lstStyle/>
          <a:p>
            <a:r>
              <a:rPr lang="en-US" dirty="0"/>
              <a:t>Registration page PHP code</a:t>
            </a:r>
          </a:p>
        </p:txBody>
      </p:sp>
      <p:pic>
        <p:nvPicPr>
          <p:cNvPr id="5" name="Content Placeholder 4" descr="A screen shot of a computer program&#10;&#10;Description automatically generated">
            <a:extLst>
              <a:ext uri="{FF2B5EF4-FFF2-40B4-BE49-F238E27FC236}">
                <a16:creationId xmlns:a16="http://schemas.microsoft.com/office/drawing/2014/main" id="{21B42B95-CE43-BE6F-21A7-3A0E7AD41719}"/>
              </a:ext>
            </a:extLst>
          </p:cNvPr>
          <p:cNvPicPr>
            <a:picLocks noGrp="1" noChangeAspect="1"/>
          </p:cNvPicPr>
          <p:nvPr>
            <p:ph sz="half" idx="1"/>
          </p:nvPr>
        </p:nvPicPr>
        <p:blipFill>
          <a:blip r:embed="rId3"/>
          <a:stretch>
            <a:fillRect/>
          </a:stretch>
        </p:blipFill>
        <p:spPr>
          <a:xfrm>
            <a:off x="244388" y="2200776"/>
            <a:ext cx="5794076" cy="3673124"/>
          </a:xfrm>
        </p:spPr>
      </p:pic>
      <p:pic>
        <p:nvPicPr>
          <p:cNvPr id="6" name="Content Placeholder 5" descr="A screen shot of a computer program&#10;&#10;Description automatically generated">
            <a:extLst>
              <a:ext uri="{FF2B5EF4-FFF2-40B4-BE49-F238E27FC236}">
                <a16:creationId xmlns:a16="http://schemas.microsoft.com/office/drawing/2014/main" id="{54D805C3-4608-1009-FE65-E6828260D98B}"/>
              </a:ext>
            </a:extLst>
          </p:cNvPr>
          <p:cNvPicPr>
            <a:picLocks noGrp="1" noChangeAspect="1"/>
          </p:cNvPicPr>
          <p:nvPr>
            <p:ph sz="half" idx="2"/>
          </p:nvPr>
        </p:nvPicPr>
        <p:blipFill>
          <a:blip r:embed="rId4"/>
          <a:stretch>
            <a:fillRect/>
          </a:stretch>
        </p:blipFill>
        <p:spPr>
          <a:xfrm>
            <a:off x="6096029" y="2205972"/>
            <a:ext cx="5851584" cy="3677108"/>
          </a:xfrm>
        </p:spPr>
      </p:pic>
    </p:spTree>
    <p:extLst>
      <p:ext uri="{BB962C8B-B14F-4D97-AF65-F5344CB8AC3E}">
        <p14:creationId xmlns:p14="http://schemas.microsoft.com/office/powerpoint/2010/main" val="2068465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ECFAB5E-CDA9-E4E4-A05F-57D0F41C92F9}"/>
              </a:ext>
            </a:extLst>
          </p:cNvPr>
          <p:cNvSpPr>
            <a:spLocks noGrp="1"/>
          </p:cNvSpPr>
          <p:nvPr>
            <p:ph type="title"/>
          </p:nvPr>
        </p:nvSpPr>
        <p:spPr>
          <a:xfrm>
            <a:off x="581192" y="702156"/>
            <a:ext cx="11029616" cy="1013800"/>
          </a:xfrm>
        </p:spPr>
        <p:txBody>
          <a:bodyPr/>
          <a:lstStyle/>
          <a:p>
            <a:r>
              <a:rPr lang="en-US" dirty="0"/>
              <a:t>Registration </a:t>
            </a:r>
            <a:r>
              <a:rPr lang="en-US" dirty="0" err="1"/>
              <a:t>php</a:t>
            </a:r>
            <a:r>
              <a:rPr lang="en-US" dirty="0"/>
              <a:t> code cont.</a:t>
            </a:r>
          </a:p>
        </p:txBody>
      </p:sp>
      <p:pic>
        <p:nvPicPr>
          <p:cNvPr id="5" name="Content Placeholder 4" descr="A screen shot of a computer program&#10;&#10;Description automatically generated">
            <a:extLst>
              <a:ext uri="{FF2B5EF4-FFF2-40B4-BE49-F238E27FC236}">
                <a16:creationId xmlns:a16="http://schemas.microsoft.com/office/drawing/2014/main" id="{3B65FC81-B990-D580-3DEB-E6AEB87B868C}"/>
              </a:ext>
            </a:extLst>
          </p:cNvPr>
          <p:cNvPicPr>
            <a:picLocks noGrp="1" noChangeAspect="1"/>
          </p:cNvPicPr>
          <p:nvPr>
            <p:ph idx="1"/>
          </p:nvPr>
        </p:nvPicPr>
        <p:blipFill>
          <a:blip r:embed="rId3"/>
          <a:stretch>
            <a:fillRect/>
          </a:stretch>
        </p:blipFill>
        <p:spPr>
          <a:xfrm>
            <a:off x="2635299" y="2065477"/>
            <a:ext cx="7438985" cy="4512189"/>
          </a:xfrm>
          <a:noFill/>
        </p:spPr>
      </p:pic>
    </p:spTree>
    <p:extLst>
      <p:ext uri="{BB962C8B-B14F-4D97-AF65-F5344CB8AC3E}">
        <p14:creationId xmlns:p14="http://schemas.microsoft.com/office/powerpoint/2010/main" val="3300950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0E62-ED67-E216-2EB0-36B730B88351}"/>
              </a:ext>
            </a:extLst>
          </p:cNvPr>
          <p:cNvSpPr>
            <a:spLocks noGrp="1"/>
          </p:cNvSpPr>
          <p:nvPr>
            <p:ph type="title"/>
          </p:nvPr>
        </p:nvSpPr>
        <p:spPr/>
        <p:txBody>
          <a:bodyPr/>
          <a:lstStyle/>
          <a:p>
            <a:r>
              <a:rPr lang="en-US" dirty="0"/>
              <a:t>SRS for Student Registration System</a:t>
            </a:r>
          </a:p>
        </p:txBody>
      </p:sp>
      <p:sp>
        <p:nvSpPr>
          <p:cNvPr id="3" name="TextBox 2">
            <a:extLst>
              <a:ext uri="{FF2B5EF4-FFF2-40B4-BE49-F238E27FC236}">
                <a16:creationId xmlns:a16="http://schemas.microsoft.com/office/drawing/2014/main" id="{57ACB0FD-8976-C57F-6CA7-A9F2ECD91CEF}"/>
              </a:ext>
            </a:extLst>
          </p:cNvPr>
          <p:cNvSpPr txBox="1"/>
          <p:nvPr/>
        </p:nvSpPr>
        <p:spPr>
          <a:xfrm>
            <a:off x="5040826" y="230318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Contents</a:t>
            </a:r>
          </a:p>
        </p:txBody>
      </p:sp>
      <p:sp>
        <p:nvSpPr>
          <p:cNvPr id="4" name="TextBox 3">
            <a:extLst>
              <a:ext uri="{FF2B5EF4-FFF2-40B4-BE49-F238E27FC236}">
                <a16:creationId xmlns:a16="http://schemas.microsoft.com/office/drawing/2014/main" id="{75036DD0-79F1-5537-7DD9-A127718EF6C1}"/>
              </a:ext>
            </a:extLst>
          </p:cNvPr>
          <p:cNvSpPr txBox="1"/>
          <p:nvPr/>
        </p:nvSpPr>
        <p:spPr>
          <a:xfrm>
            <a:off x="1639644" y="3200212"/>
            <a:ext cx="836474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t>1.Introduction</a:t>
            </a:r>
          </a:p>
          <a:p>
            <a:endParaRPr lang="en-US" sz="2000" dirty="0"/>
          </a:p>
          <a:p>
            <a:r>
              <a:rPr lang="en-US" sz="2000" dirty="0"/>
              <a:t>2.Overall Description</a:t>
            </a:r>
          </a:p>
          <a:p>
            <a:endParaRPr lang="en-US" sz="2000" dirty="0"/>
          </a:p>
          <a:p>
            <a:r>
              <a:rPr lang="en-US" sz="2000" dirty="0"/>
              <a:t>3.External Interface Requirements</a:t>
            </a:r>
          </a:p>
          <a:p>
            <a:endParaRPr lang="en-US" sz="2000" dirty="0"/>
          </a:p>
          <a:p>
            <a:r>
              <a:rPr lang="en-US" sz="2000" dirty="0"/>
              <a:t>4.System Features</a:t>
            </a:r>
          </a:p>
          <a:p>
            <a:endParaRPr lang="en-US" sz="2000" dirty="0"/>
          </a:p>
          <a:p>
            <a:r>
              <a:rPr lang="en-US" sz="2000" dirty="0"/>
              <a:t>5.Other Nonfunctional requirements</a:t>
            </a:r>
          </a:p>
        </p:txBody>
      </p:sp>
    </p:spTree>
    <p:extLst>
      <p:ext uri="{BB962C8B-B14F-4D97-AF65-F5344CB8AC3E}">
        <p14:creationId xmlns:p14="http://schemas.microsoft.com/office/powerpoint/2010/main" val="138253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CC467C2-749B-58EA-DB92-00C6DB9DCA87}"/>
              </a:ext>
            </a:extLst>
          </p:cNvPr>
          <p:cNvSpPr>
            <a:spLocks noGrp="1"/>
          </p:cNvSpPr>
          <p:nvPr>
            <p:ph type="title"/>
          </p:nvPr>
        </p:nvSpPr>
        <p:spPr>
          <a:xfrm>
            <a:off x="581193" y="729658"/>
            <a:ext cx="11029616" cy="988332"/>
          </a:xfrm>
        </p:spPr>
        <p:txBody>
          <a:bodyPr/>
          <a:lstStyle/>
          <a:p>
            <a:r>
              <a:rPr lang="en-US" dirty="0"/>
              <a:t>Tuska university login page</a:t>
            </a:r>
          </a:p>
        </p:txBody>
      </p:sp>
      <p:pic>
        <p:nvPicPr>
          <p:cNvPr id="7" name="Content Placeholder 6" descr="A screenshot of a login page&#10;&#10;Description automatically generated">
            <a:extLst>
              <a:ext uri="{FF2B5EF4-FFF2-40B4-BE49-F238E27FC236}">
                <a16:creationId xmlns:a16="http://schemas.microsoft.com/office/drawing/2014/main" id="{B7D6A165-58B0-0E56-BEBC-52186408996D}"/>
              </a:ext>
            </a:extLst>
          </p:cNvPr>
          <p:cNvPicPr>
            <a:picLocks noGrp="1" noChangeAspect="1"/>
          </p:cNvPicPr>
          <p:nvPr>
            <p:ph sz="half" idx="1"/>
          </p:nvPr>
        </p:nvPicPr>
        <p:blipFill>
          <a:blip r:embed="rId3"/>
          <a:stretch>
            <a:fillRect/>
          </a:stretch>
        </p:blipFill>
        <p:spPr>
          <a:xfrm>
            <a:off x="244388" y="2505489"/>
            <a:ext cx="5909095" cy="3020565"/>
          </a:xfrm>
        </p:spPr>
      </p:pic>
      <p:pic>
        <p:nvPicPr>
          <p:cNvPr id="8" name="Content Placeholder 7" descr="A screenshot of a login page&#10;&#10;Description automatically generated">
            <a:extLst>
              <a:ext uri="{FF2B5EF4-FFF2-40B4-BE49-F238E27FC236}">
                <a16:creationId xmlns:a16="http://schemas.microsoft.com/office/drawing/2014/main" id="{A0A50291-4EBF-CC59-19D0-88903C2B8654}"/>
              </a:ext>
            </a:extLst>
          </p:cNvPr>
          <p:cNvPicPr>
            <a:picLocks noGrp="1" noChangeAspect="1"/>
          </p:cNvPicPr>
          <p:nvPr>
            <p:ph sz="half" idx="2"/>
          </p:nvPr>
        </p:nvPicPr>
        <p:blipFill>
          <a:blip r:embed="rId4"/>
          <a:stretch>
            <a:fillRect/>
          </a:stretch>
        </p:blipFill>
        <p:spPr>
          <a:xfrm>
            <a:off x="6153537" y="2500647"/>
            <a:ext cx="5909095" cy="3015871"/>
          </a:xfrm>
        </p:spPr>
      </p:pic>
    </p:spTree>
    <p:extLst>
      <p:ext uri="{BB962C8B-B14F-4D97-AF65-F5344CB8AC3E}">
        <p14:creationId xmlns:p14="http://schemas.microsoft.com/office/powerpoint/2010/main" val="246096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ABB3-9215-609F-A247-F96B47BA57BD}"/>
              </a:ext>
            </a:extLst>
          </p:cNvPr>
          <p:cNvSpPr>
            <a:spLocks noGrp="1"/>
          </p:cNvSpPr>
          <p:nvPr>
            <p:ph type="title"/>
          </p:nvPr>
        </p:nvSpPr>
        <p:spPr/>
        <p:txBody>
          <a:bodyPr/>
          <a:lstStyle/>
          <a:p>
            <a:r>
              <a:rPr lang="en-US" dirty="0"/>
              <a:t>Tuska university login page </a:t>
            </a:r>
            <a:r>
              <a:rPr lang="en-US" dirty="0" err="1"/>
              <a:t>php</a:t>
            </a:r>
            <a:r>
              <a:rPr lang="en-US" dirty="0"/>
              <a:t> code</a:t>
            </a:r>
          </a:p>
        </p:txBody>
      </p:sp>
      <p:pic>
        <p:nvPicPr>
          <p:cNvPr id="5" name="Content Placeholder 4" descr="A screen shot of a computer program&#10;&#10;Description automatically generated">
            <a:extLst>
              <a:ext uri="{FF2B5EF4-FFF2-40B4-BE49-F238E27FC236}">
                <a16:creationId xmlns:a16="http://schemas.microsoft.com/office/drawing/2014/main" id="{FE8EA374-C1C7-F364-4717-024D0EE74427}"/>
              </a:ext>
            </a:extLst>
          </p:cNvPr>
          <p:cNvPicPr>
            <a:picLocks noGrp="1" noChangeAspect="1"/>
          </p:cNvPicPr>
          <p:nvPr>
            <p:ph sz="half" idx="1"/>
          </p:nvPr>
        </p:nvPicPr>
        <p:blipFill>
          <a:blip r:embed="rId3"/>
          <a:stretch>
            <a:fillRect/>
          </a:stretch>
        </p:blipFill>
        <p:spPr>
          <a:xfrm>
            <a:off x="244388" y="2222014"/>
            <a:ext cx="5851586" cy="4018836"/>
          </a:xfrm>
        </p:spPr>
      </p:pic>
      <p:pic>
        <p:nvPicPr>
          <p:cNvPr id="6" name="Content Placeholder 5" descr="A screen shot of a computer&#10;&#10;Description automatically generated">
            <a:extLst>
              <a:ext uri="{FF2B5EF4-FFF2-40B4-BE49-F238E27FC236}">
                <a16:creationId xmlns:a16="http://schemas.microsoft.com/office/drawing/2014/main" id="{FA70D13B-1211-93E8-EA0B-9D4761737DAD}"/>
              </a:ext>
            </a:extLst>
          </p:cNvPr>
          <p:cNvPicPr>
            <a:picLocks noGrp="1" noChangeAspect="1"/>
          </p:cNvPicPr>
          <p:nvPr>
            <p:ph sz="half" idx="2"/>
          </p:nvPr>
        </p:nvPicPr>
        <p:blipFill>
          <a:blip r:embed="rId4"/>
          <a:stretch>
            <a:fillRect/>
          </a:stretch>
        </p:blipFill>
        <p:spPr>
          <a:xfrm>
            <a:off x="6167914" y="2216087"/>
            <a:ext cx="5779699" cy="4016313"/>
          </a:xfrm>
        </p:spPr>
      </p:pic>
    </p:spTree>
    <p:extLst>
      <p:ext uri="{BB962C8B-B14F-4D97-AF65-F5344CB8AC3E}">
        <p14:creationId xmlns:p14="http://schemas.microsoft.com/office/powerpoint/2010/main" val="1146038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4EA7-EF42-4A3C-F574-2CCE3504C306}"/>
              </a:ext>
            </a:extLst>
          </p:cNvPr>
          <p:cNvSpPr>
            <a:spLocks noGrp="1"/>
          </p:cNvSpPr>
          <p:nvPr>
            <p:ph type="title"/>
          </p:nvPr>
        </p:nvSpPr>
        <p:spPr/>
        <p:txBody>
          <a:bodyPr/>
          <a:lstStyle/>
          <a:p>
            <a:r>
              <a:rPr lang="en-US" dirty="0"/>
              <a:t>Tuska university login </a:t>
            </a:r>
            <a:r>
              <a:rPr lang="en-US" dirty="0" err="1"/>
              <a:t>php</a:t>
            </a:r>
            <a:r>
              <a:rPr lang="en-US" dirty="0"/>
              <a:t> code cont.</a:t>
            </a:r>
          </a:p>
        </p:txBody>
      </p:sp>
      <p:pic>
        <p:nvPicPr>
          <p:cNvPr id="5" name="Content Placeholder 4" descr="A screen shot of a computer program&#10;&#10;Description automatically generated">
            <a:extLst>
              <a:ext uri="{FF2B5EF4-FFF2-40B4-BE49-F238E27FC236}">
                <a16:creationId xmlns:a16="http://schemas.microsoft.com/office/drawing/2014/main" id="{E47E8AE6-89EB-92B4-620F-1C74AFAA9D20}"/>
              </a:ext>
            </a:extLst>
          </p:cNvPr>
          <p:cNvPicPr>
            <a:picLocks noGrp="1" noChangeAspect="1"/>
          </p:cNvPicPr>
          <p:nvPr>
            <p:ph sz="half" idx="1"/>
          </p:nvPr>
        </p:nvPicPr>
        <p:blipFill>
          <a:blip r:embed="rId3"/>
          <a:stretch>
            <a:fillRect/>
          </a:stretch>
        </p:blipFill>
        <p:spPr>
          <a:xfrm>
            <a:off x="244388" y="2175932"/>
            <a:ext cx="6096000" cy="4125376"/>
          </a:xfrm>
        </p:spPr>
      </p:pic>
      <p:pic>
        <p:nvPicPr>
          <p:cNvPr id="6" name="Content Placeholder 5" descr="A screen shot of a computer screen&#10;&#10;Description automatically generated">
            <a:extLst>
              <a:ext uri="{FF2B5EF4-FFF2-40B4-BE49-F238E27FC236}">
                <a16:creationId xmlns:a16="http://schemas.microsoft.com/office/drawing/2014/main" id="{FD3C4548-7190-3203-1E86-5A19A2C85979}"/>
              </a:ext>
            </a:extLst>
          </p:cNvPr>
          <p:cNvPicPr>
            <a:picLocks noGrp="1" noChangeAspect="1"/>
          </p:cNvPicPr>
          <p:nvPr>
            <p:ph sz="half" idx="2"/>
          </p:nvPr>
        </p:nvPicPr>
        <p:blipFill>
          <a:blip r:embed="rId4"/>
          <a:stretch>
            <a:fillRect/>
          </a:stretch>
        </p:blipFill>
        <p:spPr>
          <a:xfrm>
            <a:off x="6412329" y="2177712"/>
            <a:ext cx="5535284" cy="4121819"/>
          </a:xfrm>
        </p:spPr>
      </p:pic>
    </p:spTree>
    <p:extLst>
      <p:ext uri="{BB962C8B-B14F-4D97-AF65-F5344CB8AC3E}">
        <p14:creationId xmlns:p14="http://schemas.microsoft.com/office/powerpoint/2010/main" val="3217609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B3466-BC00-D9BD-015C-D02A9AC90B4B}"/>
              </a:ext>
            </a:extLst>
          </p:cNvPr>
          <p:cNvSpPr>
            <a:spLocks noGrp="1"/>
          </p:cNvSpPr>
          <p:nvPr>
            <p:ph type="title"/>
          </p:nvPr>
        </p:nvSpPr>
        <p:spPr/>
        <p:txBody>
          <a:bodyPr/>
          <a:lstStyle/>
          <a:p>
            <a:r>
              <a:rPr lang="en-US" dirty="0"/>
              <a:t>Admin Registrar profile</a:t>
            </a:r>
          </a:p>
        </p:txBody>
      </p:sp>
      <p:pic>
        <p:nvPicPr>
          <p:cNvPr id="5" name="Content Placeholder 4" descr="A screenshot of a computer&#10;&#10;Description automatically generated">
            <a:extLst>
              <a:ext uri="{FF2B5EF4-FFF2-40B4-BE49-F238E27FC236}">
                <a16:creationId xmlns:a16="http://schemas.microsoft.com/office/drawing/2014/main" id="{5AFD09AB-78CB-3986-7B2D-DF613A1740FD}"/>
              </a:ext>
            </a:extLst>
          </p:cNvPr>
          <p:cNvPicPr>
            <a:picLocks noGrp="1" noChangeAspect="1"/>
          </p:cNvPicPr>
          <p:nvPr>
            <p:ph sz="half" idx="1"/>
          </p:nvPr>
        </p:nvPicPr>
        <p:blipFill>
          <a:blip r:embed="rId3"/>
          <a:stretch>
            <a:fillRect/>
          </a:stretch>
        </p:blipFill>
        <p:spPr>
          <a:xfrm>
            <a:off x="1437709" y="2176337"/>
            <a:ext cx="8640792" cy="3952040"/>
          </a:xfrm>
        </p:spPr>
      </p:pic>
    </p:spTree>
    <p:extLst>
      <p:ext uri="{BB962C8B-B14F-4D97-AF65-F5344CB8AC3E}">
        <p14:creationId xmlns:p14="http://schemas.microsoft.com/office/powerpoint/2010/main" val="2147913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E544-9701-AE86-2735-0FCCA1B3059C}"/>
              </a:ext>
            </a:extLst>
          </p:cNvPr>
          <p:cNvSpPr>
            <a:spLocks noGrp="1"/>
          </p:cNvSpPr>
          <p:nvPr>
            <p:ph type="title"/>
          </p:nvPr>
        </p:nvSpPr>
        <p:spPr/>
        <p:txBody>
          <a:bodyPr/>
          <a:lstStyle/>
          <a:p>
            <a:r>
              <a:rPr lang="en-US" dirty="0"/>
              <a:t>Admin registrar </a:t>
            </a:r>
            <a:r>
              <a:rPr lang="en-US" dirty="0" err="1"/>
              <a:t>php</a:t>
            </a:r>
            <a:r>
              <a:rPr lang="en-US" dirty="0"/>
              <a:t> profile code</a:t>
            </a:r>
          </a:p>
        </p:txBody>
      </p:sp>
      <p:pic>
        <p:nvPicPr>
          <p:cNvPr id="5" name="Content Placeholder 4" descr="A screenshot of a computer program&#10;&#10;Description automatically generated">
            <a:extLst>
              <a:ext uri="{FF2B5EF4-FFF2-40B4-BE49-F238E27FC236}">
                <a16:creationId xmlns:a16="http://schemas.microsoft.com/office/drawing/2014/main" id="{E2C3AB7D-D0B1-EF02-345A-9011CC029C35}"/>
              </a:ext>
            </a:extLst>
          </p:cNvPr>
          <p:cNvPicPr>
            <a:picLocks noGrp="1" noChangeAspect="1"/>
          </p:cNvPicPr>
          <p:nvPr>
            <p:ph sz="half" idx="1"/>
          </p:nvPr>
        </p:nvPicPr>
        <p:blipFill>
          <a:blip r:embed="rId3"/>
          <a:stretch>
            <a:fillRect/>
          </a:stretch>
        </p:blipFill>
        <p:spPr>
          <a:xfrm>
            <a:off x="244388" y="2207141"/>
            <a:ext cx="5765321" cy="3674772"/>
          </a:xfrm>
        </p:spPr>
      </p:pic>
      <p:pic>
        <p:nvPicPr>
          <p:cNvPr id="6" name="Content Placeholder 5" descr="A screen shot of a computer program&#10;&#10;Description automatically generated">
            <a:extLst>
              <a:ext uri="{FF2B5EF4-FFF2-40B4-BE49-F238E27FC236}">
                <a16:creationId xmlns:a16="http://schemas.microsoft.com/office/drawing/2014/main" id="{7ECF5083-EC9F-2376-6447-737C8385A058}"/>
              </a:ext>
            </a:extLst>
          </p:cNvPr>
          <p:cNvPicPr>
            <a:picLocks noGrp="1" noChangeAspect="1"/>
          </p:cNvPicPr>
          <p:nvPr>
            <p:ph sz="half" idx="2"/>
          </p:nvPr>
        </p:nvPicPr>
        <p:blipFill>
          <a:blip r:embed="rId4"/>
          <a:stretch>
            <a:fillRect/>
          </a:stretch>
        </p:blipFill>
        <p:spPr>
          <a:xfrm>
            <a:off x="6096028" y="2204441"/>
            <a:ext cx="5851585" cy="3665793"/>
          </a:xfrm>
        </p:spPr>
      </p:pic>
    </p:spTree>
    <p:extLst>
      <p:ext uri="{BB962C8B-B14F-4D97-AF65-F5344CB8AC3E}">
        <p14:creationId xmlns:p14="http://schemas.microsoft.com/office/powerpoint/2010/main" val="3668237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8DC5-6ED8-8290-BA31-F326ADF81D31}"/>
              </a:ext>
            </a:extLst>
          </p:cNvPr>
          <p:cNvSpPr>
            <a:spLocks noGrp="1"/>
          </p:cNvSpPr>
          <p:nvPr>
            <p:ph type="title"/>
          </p:nvPr>
        </p:nvSpPr>
        <p:spPr/>
        <p:txBody>
          <a:bodyPr/>
          <a:lstStyle/>
          <a:p>
            <a:r>
              <a:rPr lang="en-US" dirty="0"/>
              <a:t>Admin registrar </a:t>
            </a:r>
            <a:r>
              <a:rPr lang="en-US" dirty="0" err="1"/>
              <a:t>php</a:t>
            </a:r>
            <a:r>
              <a:rPr lang="en-US" dirty="0"/>
              <a:t> code cont.</a:t>
            </a:r>
          </a:p>
        </p:txBody>
      </p:sp>
      <p:pic>
        <p:nvPicPr>
          <p:cNvPr id="5" name="Content Placeholder 4" descr="A screen shot of a computer program&#10;&#10;Description automatically generated">
            <a:extLst>
              <a:ext uri="{FF2B5EF4-FFF2-40B4-BE49-F238E27FC236}">
                <a16:creationId xmlns:a16="http://schemas.microsoft.com/office/drawing/2014/main" id="{6C185B0B-9BC7-195F-1634-263F4E8BE1A5}"/>
              </a:ext>
            </a:extLst>
          </p:cNvPr>
          <p:cNvPicPr>
            <a:picLocks noGrp="1" noChangeAspect="1"/>
          </p:cNvPicPr>
          <p:nvPr>
            <p:ph sz="half" idx="1"/>
          </p:nvPr>
        </p:nvPicPr>
        <p:blipFill>
          <a:blip r:embed="rId3"/>
          <a:stretch>
            <a:fillRect/>
          </a:stretch>
        </p:blipFill>
        <p:spPr>
          <a:xfrm>
            <a:off x="2055935" y="1917653"/>
            <a:ext cx="7965056" cy="4699446"/>
          </a:xfrm>
        </p:spPr>
      </p:pic>
    </p:spTree>
    <p:extLst>
      <p:ext uri="{BB962C8B-B14F-4D97-AF65-F5344CB8AC3E}">
        <p14:creationId xmlns:p14="http://schemas.microsoft.com/office/powerpoint/2010/main" val="3040256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D6BC1-2077-7835-E89B-DC656EE034D5}"/>
              </a:ext>
            </a:extLst>
          </p:cNvPr>
          <p:cNvSpPr>
            <a:spLocks noGrp="1"/>
          </p:cNvSpPr>
          <p:nvPr>
            <p:ph type="title"/>
          </p:nvPr>
        </p:nvSpPr>
        <p:spPr/>
        <p:txBody>
          <a:bodyPr/>
          <a:lstStyle/>
          <a:p>
            <a:r>
              <a:rPr lang="en-US" dirty="0"/>
              <a:t>Admin course add form</a:t>
            </a:r>
          </a:p>
        </p:txBody>
      </p:sp>
      <p:pic>
        <p:nvPicPr>
          <p:cNvPr id="5" name="Content Placeholder 4" descr="A screenshot of a computer&#10;&#10;Description automatically generated">
            <a:extLst>
              <a:ext uri="{FF2B5EF4-FFF2-40B4-BE49-F238E27FC236}">
                <a16:creationId xmlns:a16="http://schemas.microsoft.com/office/drawing/2014/main" id="{538136F3-7DCF-A7F9-B9E6-E17B74333CC0}"/>
              </a:ext>
            </a:extLst>
          </p:cNvPr>
          <p:cNvPicPr>
            <a:picLocks noGrp="1" noChangeAspect="1"/>
          </p:cNvPicPr>
          <p:nvPr>
            <p:ph sz="half" idx="1"/>
          </p:nvPr>
        </p:nvPicPr>
        <p:blipFill>
          <a:blip r:embed="rId3"/>
          <a:stretch>
            <a:fillRect/>
          </a:stretch>
        </p:blipFill>
        <p:spPr>
          <a:xfrm>
            <a:off x="1063897" y="1984599"/>
            <a:ext cx="8942716" cy="4551174"/>
          </a:xfrm>
        </p:spPr>
      </p:pic>
    </p:spTree>
    <p:extLst>
      <p:ext uri="{BB962C8B-B14F-4D97-AF65-F5344CB8AC3E}">
        <p14:creationId xmlns:p14="http://schemas.microsoft.com/office/powerpoint/2010/main" val="1758099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E3A-E89D-3E17-D567-C97D5AA78816}"/>
              </a:ext>
            </a:extLst>
          </p:cNvPr>
          <p:cNvSpPr>
            <a:spLocks noGrp="1"/>
          </p:cNvSpPr>
          <p:nvPr>
            <p:ph type="title"/>
          </p:nvPr>
        </p:nvSpPr>
        <p:spPr/>
        <p:txBody>
          <a:bodyPr/>
          <a:lstStyle/>
          <a:p>
            <a:r>
              <a:rPr lang="en-US" dirty="0"/>
              <a:t>Admin Course add </a:t>
            </a:r>
            <a:r>
              <a:rPr lang="en-US" dirty="0" err="1"/>
              <a:t>php</a:t>
            </a:r>
            <a:r>
              <a:rPr lang="en-US" dirty="0"/>
              <a:t> code</a:t>
            </a:r>
          </a:p>
        </p:txBody>
      </p:sp>
      <p:pic>
        <p:nvPicPr>
          <p:cNvPr id="5" name="Content Placeholder 4" descr="A screen shot of a computer&#10;&#10;Description automatically generated">
            <a:extLst>
              <a:ext uri="{FF2B5EF4-FFF2-40B4-BE49-F238E27FC236}">
                <a16:creationId xmlns:a16="http://schemas.microsoft.com/office/drawing/2014/main" id="{11058C82-08AF-025F-E248-E96CF2974E05}"/>
              </a:ext>
            </a:extLst>
          </p:cNvPr>
          <p:cNvPicPr>
            <a:picLocks noGrp="1" noChangeAspect="1"/>
          </p:cNvPicPr>
          <p:nvPr>
            <p:ph sz="half" idx="1"/>
          </p:nvPr>
        </p:nvPicPr>
        <p:blipFill>
          <a:blip r:embed="rId3"/>
          <a:stretch>
            <a:fillRect/>
          </a:stretch>
        </p:blipFill>
        <p:spPr>
          <a:xfrm>
            <a:off x="244388" y="2198474"/>
            <a:ext cx="5664680" cy="3692106"/>
          </a:xfrm>
        </p:spPr>
      </p:pic>
      <p:pic>
        <p:nvPicPr>
          <p:cNvPr id="6" name="Content Placeholder 5" descr="A computer screen with many colorful text&#10;&#10;Description automatically generated">
            <a:extLst>
              <a:ext uri="{FF2B5EF4-FFF2-40B4-BE49-F238E27FC236}">
                <a16:creationId xmlns:a16="http://schemas.microsoft.com/office/drawing/2014/main" id="{B494BFBC-9D6E-2011-75A8-EFCAEBF964E7}"/>
              </a:ext>
            </a:extLst>
          </p:cNvPr>
          <p:cNvPicPr>
            <a:picLocks noGrp="1" noChangeAspect="1"/>
          </p:cNvPicPr>
          <p:nvPr>
            <p:ph sz="half" idx="2"/>
          </p:nvPr>
        </p:nvPicPr>
        <p:blipFill>
          <a:blip r:embed="rId4"/>
          <a:stretch>
            <a:fillRect/>
          </a:stretch>
        </p:blipFill>
        <p:spPr>
          <a:xfrm>
            <a:off x="6211047" y="2203828"/>
            <a:ext cx="5535283" cy="3695774"/>
          </a:xfrm>
        </p:spPr>
      </p:pic>
    </p:spTree>
    <p:extLst>
      <p:ext uri="{BB962C8B-B14F-4D97-AF65-F5344CB8AC3E}">
        <p14:creationId xmlns:p14="http://schemas.microsoft.com/office/powerpoint/2010/main" val="2242313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7AD2-E658-888A-9CAE-A803A3464E5D}"/>
              </a:ext>
            </a:extLst>
          </p:cNvPr>
          <p:cNvSpPr>
            <a:spLocks noGrp="1"/>
          </p:cNvSpPr>
          <p:nvPr>
            <p:ph type="title"/>
          </p:nvPr>
        </p:nvSpPr>
        <p:spPr/>
        <p:txBody>
          <a:bodyPr/>
          <a:lstStyle/>
          <a:p>
            <a:r>
              <a:rPr lang="en-US" dirty="0"/>
              <a:t>Admin course add process </a:t>
            </a:r>
            <a:r>
              <a:rPr lang="en-US" dirty="0" err="1"/>
              <a:t>php</a:t>
            </a:r>
            <a:r>
              <a:rPr lang="en-US" dirty="0"/>
              <a:t> code</a:t>
            </a:r>
          </a:p>
        </p:txBody>
      </p:sp>
      <p:pic>
        <p:nvPicPr>
          <p:cNvPr id="5" name="Content Placeholder 4" descr="A screenshot of a computer program&#10;&#10;Description automatically generated">
            <a:extLst>
              <a:ext uri="{FF2B5EF4-FFF2-40B4-BE49-F238E27FC236}">
                <a16:creationId xmlns:a16="http://schemas.microsoft.com/office/drawing/2014/main" id="{6CD6C9A4-62AA-C782-3098-56749DF5D8EA}"/>
              </a:ext>
            </a:extLst>
          </p:cNvPr>
          <p:cNvPicPr>
            <a:picLocks noGrp="1" noChangeAspect="1"/>
          </p:cNvPicPr>
          <p:nvPr>
            <p:ph sz="half" idx="1"/>
          </p:nvPr>
        </p:nvPicPr>
        <p:blipFill>
          <a:blip r:embed="rId3"/>
          <a:stretch>
            <a:fillRect/>
          </a:stretch>
        </p:blipFill>
        <p:spPr>
          <a:xfrm>
            <a:off x="244388" y="2189096"/>
            <a:ext cx="5722189" cy="3710860"/>
          </a:xfrm>
        </p:spPr>
      </p:pic>
      <p:pic>
        <p:nvPicPr>
          <p:cNvPr id="6" name="Content Placeholder 5" descr="A screen shot of a computer program&#10;&#10;Description automatically generated">
            <a:extLst>
              <a:ext uri="{FF2B5EF4-FFF2-40B4-BE49-F238E27FC236}">
                <a16:creationId xmlns:a16="http://schemas.microsoft.com/office/drawing/2014/main" id="{6EC35EE2-3A33-EF66-0C33-D1A87E39A72C}"/>
              </a:ext>
            </a:extLst>
          </p:cNvPr>
          <p:cNvPicPr>
            <a:picLocks noGrp="1" noChangeAspect="1"/>
          </p:cNvPicPr>
          <p:nvPr>
            <p:ph sz="half" idx="2"/>
          </p:nvPr>
        </p:nvPicPr>
        <p:blipFill>
          <a:blip r:embed="rId4"/>
          <a:stretch>
            <a:fillRect/>
          </a:stretch>
        </p:blipFill>
        <p:spPr>
          <a:xfrm>
            <a:off x="6096028" y="2183934"/>
            <a:ext cx="5722189" cy="3706808"/>
          </a:xfrm>
        </p:spPr>
      </p:pic>
    </p:spTree>
    <p:extLst>
      <p:ext uri="{BB962C8B-B14F-4D97-AF65-F5344CB8AC3E}">
        <p14:creationId xmlns:p14="http://schemas.microsoft.com/office/powerpoint/2010/main" val="2034459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3EBA-6BE3-7644-A2CA-EDE6CFCCB771}"/>
              </a:ext>
            </a:extLst>
          </p:cNvPr>
          <p:cNvSpPr>
            <a:spLocks noGrp="1"/>
          </p:cNvSpPr>
          <p:nvPr>
            <p:ph type="title"/>
          </p:nvPr>
        </p:nvSpPr>
        <p:spPr/>
        <p:txBody>
          <a:bodyPr/>
          <a:lstStyle/>
          <a:p>
            <a:r>
              <a:rPr lang="en-US" dirty="0"/>
              <a:t>Admin course delete form</a:t>
            </a:r>
          </a:p>
        </p:txBody>
      </p:sp>
      <p:pic>
        <p:nvPicPr>
          <p:cNvPr id="5" name="Content Placeholder 4" descr="A screenshot of a computer&#10;&#10;Description automatically generated">
            <a:extLst>
              <a:ext uri="{FF2B5EF4-FFF2-40B4-BE49-F238E27FC236}">
                <a16:creationId xmlns:a16="http://schemas.microsoft.com/office/drawing/2014/main" id="{9E58A989-B915-63A5-CA28-972D3C24976F}"/>
              </a:ext>
            </a:extLst>
          </p:cNvPr>
          <p:cNvPicPr>
            <a:picLocks noGrp="1" noChangeAspect="1"/>
          </p:cNvPicPr>
          <p:nvPr>
            <p:ph sz="half" idx="1"/>
          </p:nvPr>
        </p:nvPicPr>
        <p:blipFill>
          <a:blip r:embed="rId3"/>
          <a:stretch>
            <a:fillRect/>
          </a:stretch>
        </p:blipFill>
        <p:spPr>
          <a:xfrm>
            <a:off x="1480841" y="2282655"/>
            <a:ext cx="8065698" cy="4127592"/>
          </a:xfrm>
        </p:spPr>
      </p:pic>
    </p:spTree>
    <p:extLst>
      <p:ext uri="{BB962C8B-B14F-4D97-AF65-F5344CB8AC3E}">
        <p14:creationId xmlns:p14="http://schemas.microsoft.com/office/powerpoint/2010/main" val="3425329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0D9C8-3374-AACE-AD20-635F0A3F544C}"/>
              </a:ext>
            </a:extLst>
          </p:cNvPr>
          <p:cNvSpPr>
            <a:spLocks noGrp="1"/>
          </p:cNvSpPr>
          <p:nvPr>
            <p:ph type="title"/>
          </p:nvPr>
        </p:nvSpPr>
        <p:spPr/>
        <p:txBody>
          <a:bodyPr/>
          <a:lstStyle/>
          <a:p>
            <a:r>
              <a:rPr lang="en-US" dirty="0"/>
              <a:t>SRS Document for student registration system</a:t>
            </a:r>
          </a:p>
        </p:txBody>
      </p:sp>
      <p:sp>
        <p:nvSpPr>
          <p:cNvPr id="3" name="TextBox 2">
            <a:extLst>
              <a:ext uri="{FF2B5EF4-FFF2-40B4-BE49-F238E27FC236}">
                <a16:creationId xmlns:a16="http://schemas.microsoft.com/office/drawing/2014/main" id="{7E81A1C0-BF72-4E78-CF38-AC3F308381AB}"/>
              </a:ext>
            </a:extLst>
          </p:cNvPr>
          <p:cNvSpPr txBox="1"/>
          <p:nvPr/>
        </p:nvSpPr>
        <p:spPr>
          <a:xfrm>
            <a:off x="4722648" y="241227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t>Purpose</a:t>
            </a:r>
          </a:p>
        </p:txBody>
      </p:sp>
      <p:sp>
        <p:nvSpPr>
          <p:cNvPr id="4" name="TextBox 3">
            <a:extLst>
              <a:ext uri="{FF2B5EF4-FFF2-40B4-BE49-F238E27FC236}">
                <a16:creationId xmlns:a16="http://schemas.microsoft.com/office/drawing/2014/main" id="{5512AB40-2C93-FB67-4D07-B369D3B0CC16}"/>
              </a:ext>
            </a:extLst>
          </p:cNvPr>
          <p:cNvSpPr txBox="1"/>
          <p:nvPr/>
        </p:nvSpPr>
        <p:spPr>
          <a:xfrm>
            <a:off x="1409293" y="3484633"/>
            <a:ext cx="876731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The purpose of this Software Requirements Specification (SRS) document is to outline the functional and non-functional requirements for the development of my student registration system that provides a way for students to enroll into courses for an online institute.</a:t>
            </a:r>
          </a:p>
        </p:txBody>
      </p:sp>
    </p:spTree>
    <p:extLst>
      <p:ext uri="{BB962C8B-B14F-4D97-AF65-F5344CB8AC3E}">
        <p14:creationId xmlns:p14="http://schemas.microsoft.com/office/powerpoint/2010/main" val="405428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B4E0-EA42-8394-C08D-3FE828FA1C0B}"/>
              </a:ext>
            </a:extLst>
          </p:cNvPr>
          <p:cNvSpPr>
            <a:spLocks noGrp="1"/>
          </p:cNvSpPr>
          <p:nvPr>
            <p:ph type="title"/>
          </p:nvPr>
        </p:nvSpPr>
        <p:spPr/>
        <p:txBody>
          <a:bodyPr/>
          <a:lstStyle/>
          <a:p>
            <a:r>
              <a:rPr lang="en-US" dirty="0"/>
              <a:t>Admin course delete </a:t>
            </a:r>
            <a:r>
              <a:rPr lang="en-US" dirty="0" err="1"/>
              <a:t>php</a:t>
            </a:r>
            <a:r>
              <a:rPr lang="en-US" dirty="0"/>
              <a:t> code</a:t>
            </a:r>
          </a:p>
        </p:txBody>
      </p:sp>
      <p:pic>
        <p:nvPicPr>
          <p:cNvPr id="5" name="Content Placeholder 4" descr="A screen shot of a computer program&#10;&#10;Description automatically generated">
            <a:extLst>
              <a:ext uri="{FF2B5EF4-FFF2-40B4-BE49-F238E27FC236}">
                <a16:creationId xmlns:a16="http://schemas.microsoft.com/office/drawing/2014/main" id="{6D720C60-F492-7CCD-A790-21971A7763C0}"/>
              </a:ext>
            </a:extLst>
          </p:cNvPr>
          <p:cNvPicPr>
            <a:picLocks noGrp="1" noChangeAspect="1"/>
          </p:cNvPicPr>
          <p:nvPr>
            <p:ph sz="half" idx="1"/>
          </p:nvPr>
        </p:nvPicPr>
        <p:blipFill>
          <a:blip r:embed="rId3"/>
          <a:stretch>
            <a:fillRect/>
          </a:stretch>
        </p:blipFill>
        <p:spPr>
          <a:xfrm>
            <a:off x="244388" y="2251996"/>
            <a:ext cx="5420265" cy="3930117"/>
          </a:xfrm>
        </p:spPr>
      </p:pic>
      <p:pic>
        <p:nvPicPr>
          <p:cNvPr id="6" name="Content Placeholder 5" descr="A computer screen shot of text&#10;&#10;Description automatically generated">
            <a:extLst>
              <a:ext uri="{FF2B5EF4-FFF2-40B4-BE49-F238E27FC236}">
                <a16:creationId xmlns:a16="http://schemas.microsoft.com/office/drawing/2014/main" id="{923ACB92-4B65-8A8E-C224-F218832F86EF}"/>
              </a:ext>
            </a:extLst>
          </p:cNvPr>
          <p:cNvPicPr>
            <a:picLocks noGrp="1" noChangeAspect="1"/>
          </p:cNvPicPr>
          <p:nvPr>
            <p:ph sz="half" idx="2"/>
          </p:nvPr>
        </p:nvPicPr>
        <p:blipFill>
          <a:blip r:embed="rId4"/>
          <a:stretch>
            <a:fillRect/>
          </a:stretch>
        </p:blipFill>
        <p:spPr>
          <a:xfrm>
            <a:off x="5765349" y="2250907"/>
            <a:ext cx="6182264" cy="3932295"/>
          </a:xfrm>
        </p:spPr>
      </p:pic>
    </p:spTree>
    <p:extLst>
      <p:ext uri="{BB962C8B-B14F-4D97-AF65-F5344CB8AC3E}">
        <p14:creationId xmlns:p14="http://schemas.microsoft.com/office/powerpoint/2010/main" val="2725495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E9DE-610C-9A7A-63F7-37967FFD1EAD}"/>
              </a:ext>
            </a:extLst>
          </p:cNvPr>
          <p:cNvSpPr>
            <a:spLocks noGrp="1"/>
          </p:cNvSpPr>
          <p:nvPr>
            <p:ph type="title"/>
          </p:nvPr>
        </p:nvSpPr>
        <p:spPr/>
        <p:txBody>
          <a:bodyPr/>
          <a:lstStyle/>
          <a:p>
            <a:r>
              <a:rPr lang="en-US" dirty="0"/>
              <a:t>Admin course delete </a:t>
            </a:r>
            <a:r>
              <a:rPr lang="en-US" dirty="0" err="1"/>
              <a:t>php</a:t>
            </a:r>
            <a:r>
              <a:rPr lang="en-US" dirty="0"/>
              <a:t> code cont.</a:t>
            </a:r>
          </a:p>
        </p:txBody>
      </p:sp>
      <p:pic>
        <p:nvPicPr>
          <p:cNvPr id="5" name="Content Placeholder 4" descr="A screen shot of a computer screen&#10;&#10;Description automatically generated">
            <a:extLst>
              <a:ext uri="{FF2B5EF4-FFF2-40B4-BE49-F238E27FC236}">
                <a16:creationId xmlns:a16="http://schemas.microsoft.com/office/drawing/2014/main" id="{9D6A26DD-AEC7-77BE-4AA1-AFC9F1B3F5BD}"/>
              </a:ext>
            </a:extLst>
          </p:cNvPr>
          <p:cNvPicPr>
            <a:picLocks noGrp="1" noChangeAspect="1"/>
          </p:cNvPicPr>
          <p:nvPr>
            <p:ph sz="half" idx="1"/>
          </p:nvPr>
        </p:nvPicPr>
        <p:blipFill>
          <a:blip r:embed="rId2"/>
          <a:stretch>
            <a:fillRect/>
          </a:stretch>
        </p:blipFill>
        <p:spPr>
          <a:xfrm>
            <a:off x="1696501" y="2602618"/>
            <a:ext cx="8525773" cy="3243250"/>
          </a:xfrm>
        </p:spPr>
      </p:pic>
    </p:spTree>
    <p:extLst>
      <p:ext uri="{BB962C8B-B14F-4D97-AF65-F5344CB8AC3E}">
        <p14:creationId xmlns:p14="http://schemas.microsoft.com/office/powerpoint/2010/main" val="2667118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6293-403A-A8F8-FC1F-DD2DF0EF0621}"/>
              </a:ext>
            </a:extLst>
          </p:cNvPr>
          <p:cNvSpPr>
            <a:spLocks noGrp="1"/>
          </p:cNvSpPr>
          <p:nvPr>
            <p:ph type="title"/>
          </p:nvPr>
        </p:nvSpPr>
        <p:spPr/>
        <p:txBody>
          <a:bodyPr/>
          <a:lstStyle/>
          <a:p>
            <a:r>
              <a:rPr lang="en-US" dirty="0"/>
              <a:t>Admin logout </a:t>
            </a:r>
            <a:r>
              <a:rPr lang="en-US" dirty="0" err="1"/>
              <a:t>php</a:t>
            </a:r>
            <a:r>
              <a:rPr lang="en-US" dirty="0"/>
              <a:t> code</a:t>
            </a:r>
          </a:p>
        </p:txBody>
      </p:sp>
      <p:pic>
        <p:nvPicPr>
          <p:cNvPr id="5" name="Content Placeholder 4" descr="A screen shot of a computer&#10;&#10;Description automatically generated">
            <a:extLst>
              <a:ext uri="{FF2B5EF4-FFF2-40B4-BE49-F238E27FC236}">
                <a16:creationId xmlns:a16="http://schemas.microsoft.com/office/drawing/2014/main" id="{1C19B8CE-5AF3-E413-5D4B-87691177F283}"/>
              </a:ext>
            </a:extLst>
          </p:cNvPr>
          <p:cNvPicPr>
            <a:picLocks noGrp="1" noChangeAspect="1"/>
          </p:cNvPicPr>
          <p:nvPr>
            <p:ph sz="half" idx="1"/>
          </p:nvPr>
        </p:nvPicPr>
        <p:blipFill>
          <a:blip r:embed="rId3"/>
          <a:stretch>
            <a:fillRect/>
          </a:stretch>
        </p:blipFill>
        <p:spPr>
          <a:xfrm>
            <a:off x="2127822" y="1833933"/>
            <a:ext cx="7936301" cy="4852506"/>
          </a:xfrm>
        </p:spPr>
      </p:pic>
    </p:spTree>
    <p:extLst>
      <p:ext uri="{BB962C8B-B14F-4D97-AF65-F5344CB8AC3E}">
        <p14:creationId xmlns:p14="http://schemas.microsoft.com/office/powerpoint/2010/main" val="2731436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2576-E3BA-2022-8FD8-A1202C222246}"/>
              </a:ext>
            </a:extLst>
          </p:cNvPr>
          <p:cNvSpPr>
            <a:spLocks noGrp="1"/>
          </p:cNvSpPr>
          <p:nvPr>
            <p:ph type="title"/>
          </p:nvPr>
        </p:nvSpPr>
        <p:spPr/>
        <p:txBody>
          <a:bodyPr/>
          <a:lstStyle/>
          <a:p>
            <a:r>
              <a:rPr lang="en-US" dirty="0"/>
              <a:t>student profile page</a:t>
            </a:r>
          </a:p>
        </p:txBody>
      </p:sp>
      <p:pic>
        <p:nvPicPr>
          <p:cNvPr id="5" name="Content Placeholder 4" descr="A screenshot of a computer&#10;&#10;Description automatically generated">
            <a:extLst>
              <a:ext uri="{FF2B5EF4-FFF2-40B4-BE49-F238E27FC236}">
                <a16:creationId xmlns:a16="http://schemas.microsoft.com/office/drawing/2014/main" id="{FA3A5096-627D-EF38-7728-C7245851934F}"/>
              </a:ext>
            </a:extLst>
          </p:cNvPr>
          <p:cNvPicPr>
            <a:picLocks noGrp="1" noChangeAspect="1"/>
          </p:cNvPicPr>
          <p:nvPr>
            <p:ph sz="half" idx="1"/>
          </p:nvPr>
        </p:nvPicPr>
        <p:blipFill>
          <a:blip r:embed="rId3"/>
          <a:stretch>
            <a:fillRect/>
          </a:stretch>
        </p:blipFill>
        <p:spPr>
          <a:xfrm>
            <a:off x="2041557" y="2141993"/>
            <a:ext cx="8252603" cy="4222010"/>
          </a:xfrm>
        </p:spPr>
      </p:pic>
    </p:spTree>
    <p:extLst>
      <p:ext uri="{BB962C8B-B14F-4D97-AF65-F5344CB8AC3E}">
        <p14:creationId xmlns:p14="http://schemas.microsoft.com/office/powerpoint/2010/main" val="1665706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A088-1BFA-3393-2E28-89DEC029681D}"/>
              </a:ext>
            </a:extLst>
          </p:cNvPr>
          <p:cNvSpPr>
            <a:spLocks noGrp="1"/>
          </p:cNvSpPr>
          <p:nvPr>
            <p:ph type="title"/>
          </p:nvPr>
        </p:nvSpPr>
        <p:spPr/>
        <p:txBody>
          <a:bodyPr/>
          <a:lstStyle/>
          <a:p>
            <a:r>
              <a:rPr lang="en-US" dirty="0"/>
              <a:t>Student profile page </a:t>
            </a:r>
            <a:r>
              <a:rPr lang="en-US" dirty="0" err="1"/>
              <a:t>php</a:t>
            </a:r>
            <a:r>
              <a:rPr lang="en-US" dirty="0"/>
              <a:t> code</a:t>
            </a:r>
          </a:p>
        </p:txBody>
      </p:sp>
      <p:pic>
        <p:nvPicPr>
          <p:cNvPr id="5" name="Content Placeholder 4" descr="A screen shot of a computer program&#10;&#10;Description automatically generated">
            <a:extLst>
              <a:ext uri="{FF2B5EF4-FFF2-40B4-BE49-F238E27FC236}">
                <a16:creationId xmlns:a16="http://schemas.microsoft.com/office/drawing/2014/main" id="{8B29FCA3-9616-D74F-158C-16DC6E6F7DE6}"/>
              </a:ext>
            </a:extLst>
          </p:cNvPr>
          <p:cNvPicPr>
            <a:picLocks noGrp="1" noChangeAspect="1"/>
          </p:cNvPicPr>
          <p:nvPr>
            <p:ph sz="half" idx="1"/>
          </p:nvPr>
        </p:nvPicPr>
        <p:blipFill>
          <a:blip r:embed="rId3"/>
          <a:stretch>
            <a:fillRect/>
          </a:stretch>
        </p:blipFill>
        <p:spPr>
          <a:xfrm>
            <a:off x="345030" y="1887172"/>
            <a:ext cx="5679057" cy="3897765"/>
          </a:xfrm>
        </p:spPr>
      </p:pic>
      <p:pic>
        <p:nvPicPr>
          <p:cNvPr id="6" name="Content Placeholder 5" descr="A computer screen shot of a program code&#10;&#10;Description automatically generated">
            <a:extLst>
              <a:ext uri="{FF2B5EF4-FFF2-40B4-BE49-F238E27FC236}">
                <a16:creationId xmlns:a16="http://schemas.microsoft.com/office/drawing/2014/main" id="{303C6E3C-0010-CE21-7B3A-255B63F094B0}"/>
              </a:ext>
            </a:extLst>
          </p:cNvPr>
          <p:cNvPicPr>
            <a:picLocks noGrp="1" noChangeAspect="1"/>
          </p:cNvPicPr>
          <p:nvPr>
            <p:ph sz="half" idx="2"/>
          </p:nvPr>
        </p:nvPicPr>
        <p:blipFill>
          <a:blip r:embed="rId4"/>
          <a:stretch>
            <a:fillRect/>
          </a:stretch>
        </p:blipFill>
        <p:spPr>
          <a:xfrm>
            <a:off x="6096028" y="1828336"/>
            <a:ext cx="5851585" cy="3957928"/>
          </a:xfrm>
        </p:spPr>
      </p:pic>
    </p:spTree>
    <p:extLst>
      <p:ext uri="{BB962C8B-B14F-4D97-AF65-F5344CB8AC3E}">
        <p14:creationId xmlns:p14="http://schemas.microsoft.com/office/powerpoint/2010/main" val="3506205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3B0C6-A861-DA89-337B-38CFBBEE6027}"/>
              </a:ext>
            </a:extLst>
          </p:cNvPr>
          <p:cNvSpPr>
            <a:spLocks noGrp="1"/>
          </p:cNvSpPr>
          <p:nvPr>
            <p:ph type="title"/>
          </p:nvPr>
        </p:nvSpPr>
        <p:spPr/>
        <p:txBody>
          <a:bodyPr/>
          <a:lstStyle/>
          <a:p>
            <a:r>
              <a:rPr lang="en-US" dirty="0"/>
              <a:t>Student course registration page</a:t>
            </a:r>
          </a:p>
        </p:txBody>
      </p:sp>
      <p:pic>
        <p:nvPicPr>
          <p:cNvPr id="5" name="Content Placeholder 4" descr="A screenshot of a computer software&#10;&#10;Description automatically generated">
            <a:extLst>
              <a:ext uri="{FF2B5EF4-FFF2-40B4-BE49-F238E27FC236}">
                <a16:creationId xmlns:a16="http://schemas.microsoft.com/office/drawing/2014/main" id="{D1D7D60C-E152-9FD5-A229-2BF9A6AF2F99}"/>
              </a:ext>
            </a:extLst>
          </p:cNvPr>
          <p:cNvPicPr>
            <a:picLocks noGrp="1" noChangeAspect="1"/>
          </p:cNvPicPr>
          <p:nvPr>
            <p:ph sz="half" idx="1"/>
          </p:nvPr>
        </p:nvPicPr>
        <p:blipFill>
          <a:blip r:embed="rId3"/>
          <a:stretch>
            <a:fillRect/>
          </a:stretch>
        </p:blipFill>
        <p:spPr>
          <a:xfrm>
            <a:off x="1797142" y="2179425"/>
            <a:ext cx="8008188" cy="4060883"/>
          </a:xfrm>
        </p:spPr>
      </p:pic>
    </p:spTree>
    <p:extLst>
      <p:ext uri="{BB962C8B-B14F-4D97-AF65-F5344CB8AC3E}">
        <p14:creationId xmlns:p14="http://schemas.microsoft.com/office/powerpoint/2010/main" val="1181566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E81E8-B25E-CF23-A624-13D766B018D0}"/>
              </a:ext>
            </a:extLst>
          </p:cNvPr>
          <p:cNvSpPr>
            <a:spLocks noGrp="1"/>
          </p:cNvSpPr>
          <p:nvPr>
            <p:ph type="title"/>
          </p:nvPr>
        </p:nvSpPr>
        <p:spPr/>
        <p:txBody>
          <a:bodyPr/>
          <a:lstStyle/>
          <a:p>
            <a:r>
              <a:rPr lang="en-US" dirty="0"/>
              <a:t>Student course registration </a:t>
            </a:r>
            <a:r>
              <a:rPr lang="en-US" dirty="0" err="1"/>
              <a:t>php</a:t>
            </a:r>
            <a:r>
              <a:rPr lang="en-US" dirty="0"/>
              <a:t> code</a:t>
            </a:r>
          </a:p>
        </p:txBody>
      </p:sp>
      <p:pic>
        <p:nvPicPr>
          <p:cNvPr id="5" name="Content Placeholder 4" descr="A screen shot of a computer program&#10;&#10;Description automatically generated">
            <a:extLst>
              <a:ext uri="{FF2B5EF4-FFF2-40B4-BE49-F238E27FC236}">
                <a16:creationId xmlns:a16="http://schemas.microsoft.com/office/drawing/2014/main" id="{8A4C43E8-49BC-8C6B-F42D-120AF824A0A4}"/>
              </a:ext>
            </a:extLst>
          </p:cNvPr>
          <p:cNvPicPr>
            <a:picLocks noGrp="1" noChangeAspect="1"/>
          </p:cNvPicPr>
          <p:nvPr>
            <p:ph sz="half" idx="1"/>
          </p:nvPr>
        </p:nvPicPr>
        <p:blipFill>
          <a:blip r:embed="rId3"/>
          <a:stretch>
            <a:fillRect/>
          </a:stretch>
        </p:blipFill>
        <p:spPr>
          <a:xfrm>
            <a:off x="244388" y="2314347"/>
            <a:ext cx="5607170" cy="3661643"/>
          </a:xfrm>
        </p:spPr>
      </p:pic>
      <p:pic>
        <p:nvPicPr>
          <p:cNvPr id="6" name="Content Placeholder 5" descr="A screen shot of a computer program&#10;&#10;Description automatically generated">
            <a:extLst>
              <a:ext uri="{FF2B5EF4-FFF2-40B4-BE49-F238E27FC236}">
                <a16:creationId xmlns:a16="http://schemas.microsoft.com/office/drawing/2014/main" id="{5D905846-9C39-7C1F-A45B-05B9386A0829}"/>
              </a:ext>
            </a:extLst>
          </p:cNvPr>
          <p:cNvPicPr>
            <a:picLocks noGrp="1" noChangeAspect="1"/>
          </p:cNvPicPr>
          <p:nvPr>
            <p:ph sz="half" idx="2"/>
          </p:nvPr>
        </p:nvPicPr>
        <p:blipFill>
          <a:blip r:embed="rId4"/>
          <a:stretch>
            <a:fillRect/>
          </a:stretch>
        </p:blipFill>
        <p:spPr>
          <a:xfrm>
            <a:off x="5851613" y="2317275"/>
            <a:ext cx="6096000" cy="3670162"/>
          </a:xfrm>
        </p:spPr>
      </p:pic>
    </p:spTree>
    <p:extLst>
      <p:ext uri="{BB962C8B-B14F-4D97-AF65-F5344CB8AC3E}">
        <p14:creationId xmlns:p14="http://schemas.microsoft.com/office/powerpoint/2010/main" val="2072397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28BD7-918B-5C12-3DD8-5142430B63F6}"/>
              </a:ext>
            </a:extLst>
          </p:cNvPr>
          <p:cNvSpPr>
            <a:spLocks noGrp="1"/>
          </p:cNvSpPr>
          <p:nvPr>
            <p:ph type="title"/>
          </p:nvPr>
        </p:nvSpPr>
        <p:spPr/>
        <p:txBody>
          <a:bodyPr/>
          <a:lstStyle/>
          <a:p>
            <a:r>
              <a:rPr lang="en-US" dirty="0"/>
              <a:t>Student course  view page</a:t>
            </a:r>
          </a:p>
        </p:txBody>
      </p:sp>
      <p:pic>
        <p:nvPicPr>
          <p:cNvPr id="5" name="Content Placeholder 4" descr="A screenshot of a computer&#10;&#10;Description automatically generated">
            <a:extLst>
              <a:ext uri="{FF2B5EF4-FFF2-40B4-BE49-F238E27FC236}">
                <a16:creationId xmlns:a16="http://schemas.microsoft.com/office/drawing/2014/main" id="{B19D041D-4F96-2DFC-0247-CDBE1AB875D4}"/>
              </a:ext>
            </a:extLst>
          </p:cNvPr>
          <p:cNvPicPr>
            <a:picLocks noGrp="1" noChangeAspect="1"/>
          </p:cNvPicPr>
          <p:nvPr>
            <p:ph sz="half" idx="1"/>
          </p:nvPr>
        </p:nvPicPr>
        <p:blipFill>
          <a:blip r:embed="rId3"/>
          <a:stretch>
            <a:fillRect/>
          </a:stretch>
        </p:blipFill>
        <p:spPr>
          <a:xfrm>
            <a:off x="1811520" y="2114802"/>
            <a:ext cx="8396377" cy="4247637"/>
          </a:xfrm>
        </p:spPr>
      </p:pic>
    </p:spTree>
    <p:extLst>
      <p:ext uri="{BB962C8B-B14F-4D97-AF65-F5344CB8AC3E}">
        <p14:creationId xmlns:p14="http://schemas.microsoft.com/office/powerpoint/2010/main" val="1020988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F6A2-28E1-E317-29B1-E4D68B8136DB}"/>
              </a:ext>
            </a:extLst>
          </p:cNvPr>
          <p:cNvSpPr>
            <a:spLocks noGrp="1"/>
          </p:cNvSpPr>
          <p:nvPr>
            <p:ph type="title"/>
          </p:nvPr>
        </p:nvSpPr>
        <p:spPr/>
        <p:txBody>
          <a:bodyPr/>
          <a:lstStyle/>
          <a:p>
            <a:r>
              <a:rPr lang="en-US" dirty="0"/>
              <a:t>Student course  view page </a:t>
            </a:r>
            <a:r>
              <a:rPr lang="en-US" dirty="0" err="1"/>
              <a:t>php</a:t>
            </a:r>
            <a:r>
              <a:rPr lang="en-US" dirty="0"/>
              <a:t> code</a:t>
            </a:r>
          </a:p>
        </p:txBody>
      </p:sp>
      <p:pic>
        <p:nvPicPr>
          <p:cNvPr id="5" name="Content Placeholder 4" descr="A screen shot of a computer program&#10;&#10;Description automatically generated">
            <a:extLst>
              <a:ext uri="{FF2B5EF4-FFF2-40B4-BE49-F238E27FC236}">
                <a16:creationId xmlns:a16="http://schemas.microsoft.com/office/drawing/2014/main" id="{8B31C97E-E718-F5E1-6B3E-C02EA77F0A8A}"/>
              </a:ext>
            </a:extLst>
          </p:cNvPr>
          <p:cNvPicPr>
            <a:picLocks noGrp="1" noChangeAspect="1"/>
          </p:cNvPicPr>
          <p:nvPr>
            <p:ph sz="half" idx="1"/>
          </p:nvPr>
        </p:nvPicPr>
        <p:blipFill>
          <a:blip r:embed="rId3"/>
          <a:stretch>
            <a:fillRect/>
          </a:stretch>
        </p:blipFill>
        <p:spPr>
          <a:xfrm>
            <a:off x="244388" y="2178168"/>
            <a:ext cx="5664680" cy="3732717"/>
          </a:xfrm>
        </p:spPr>
      </p:pic>
      <p:pic>
        <p:nvPicPr>
          <p:cNvPr id="6" name="Content Placeholder 5" descr="A computer screen shot of code&#10;&#10;Description automatically generated">
            <a:extLst>
              <a:ext uri="{FF2B5EF4-FFF2-40B4-BE49-F238E27FC236}">
                <a16:creationId xmlns:a16="http://schemas.microsoft.com/office/drawing/2014/main" id="{61B45095-18F2-6C89-80AE-589075C3C1AA}"/>
              </a:ext>
            </a:extLst>
          </p:cNvPr>
          <p:cNvPicPr>
            <a:picLocks noGrp="1" noChangeAspect="1"/>
          </p:cNvPicPr>
          <p:nvPr>
            <p:ph sz="half" idx="2"/>
          </p:nvPr>
        </p:nvPicPr>
        <p:blipFill>
          <a:blip r:embed="rId4"/>
          <a:stretch>
            <a:fillRect/>
          </a:stretch>
        </p:blipFill>
        <p:spPr>
          <a:xfrm>
            <a:off x="5851613" y="2178828"/>
            <a:ext cx="6096000" cy="3745775"/>
          </a:xfrm>
        </p:spPr>
      </p:pic>
    </p:spTree>
    <p:extLst>
      <p:ext uri="{BB962C8B-B14F-4D97-AF65-F5344CB8AC3E}">
        <p14:creationId xmlns:p14="http://schemas.microsoft.com/office/powerpoint/2010/main" val="4202862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2FC0-E274-4BE8-0282-D85101B2AFE9}"/>
              </a:ext>
            </a:extLst>
          </p:cNvPr>
          <p:cNvSpPr>
            <a:spLocks noGrp="1"/>
          </p:cNvSpPr>
          <p:nvPr>
            <p:ph type="title"/>
          </p:nvPr>
        </p:nvSpPr>
        <p:spPr/>
        <p:txBody>
          <a:bodyPr/>
          <a:lstStyle/>
          <a:p>
            <a:r>
              <a:rPr lang="en-US" dirty="0"/>
              <a:t>Student course drop page</a:t>
            </a:r>
          </a:p>
        </p:txBody>
      </p:sp>
      <p:pic>
        <p:nvPicPr>
          <p:cNvPr id="5" name="Content Placeholder 4" descr="A screenshot of a computer&#10;&#10;Description automatically generated">
            <a:extLst>
              <a:ext uri="{FF2B5EF4-FFF2-40B4-BE49-F238E27FC236}">
                <a16:creationId xmlns:a16="http://schemas.microsoft.com/office/drawing/2014/main" id="{9230F5A3-9BF9-D243-7B04-31724CEE5D65}"/>
              </a:ext>
            </a:extLst>
          </p:cNvPr>
          <p:cNvPicPr>
            <a:picLocks noGrp="1" noChangeAspect="1"/>
          </p:cNvPicPr>
          <p:nvPr>
            <p:ph sz="half" idx="1"/>
          </p:nvPr>
        </p:nvPicPr>
        <p:blipFill>
          <a:blip r:embed="rId3"/>
          <a:stretch>
            <a:fillRect/>
          </a:stretch>
        </p:blipFill>
        <p:spPr>
          <a:xfrm>
            <a:off x="1768388" y="2139605"/>
            <a:ext cx="8655169" cy="4384936"/>
          </a:xfrm>
        </p:spPr>
      </p:pic>
    </p:spTree>
    <p:extLst>
      <p:ext uri="{BB962C8B-B14F-4D97-AF65-F5344CB8AC3E}">
        <p14:creationId xmlns:p14="http://schemas.microsoft.com/office/powerpoint/2010/main" val="402783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EE41-28FA-647E-38A4-01773954E124}"/>
              </a:ext>
            </a:extLst>
          </p:cNvPr>
          <p:cNvSpPr>
            <a:spLocks noGrp="1"/>
          </p:cNvSpPr>
          <p:nvPr>
            <p:ph type="title"/>
          </p:nvPr>
        </p:nvSpPr>
        <p:spPr/>
        <p:txBody>
          <a:bodyPr/>
          <a:lstStyle/>
          <a:p>
            <a:r>
              <a:rPr lang="en-US" dirty="0"/>
              <a:t>SRS document for the student registration system</a:t>
            </a:r>
          </a:p>
        </p:txBody>
      </p:sp>
      <p:sp>
        <p:nvSpPr>
          <p:cNvPr id="3" name="TextBox 2">
            <a:extLst>
              <a:ext uri="{FF2B5EF4-FFF2-40B4-BE49-F238E27FC236}">
                <a16:creationId xmlns:a16="http://schemas.microsoft.com/office/drawing/2014/main" id="{2E703A5F-E483-061D-5CE3-5BD031809B78}"/>
              </a:ext>
            </a:extLst>
          </p:cNvPr>
          <p:cNvSpPr txBox="1"/>
          <p:nvPr/>
        </p:nvSpPr>
        <p:spPr>
          <a:xfrm>
            <a:off x="4372905" y="223755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Product Scope</a:t>
            </a:r>
          </a:p>
        </p:txBody>
      </p:sp>
      <p:sp>
        <p:nvSpPr>
          <p:cNvPr id="4" name="TextBox 3">
            <a:extLst>
              <a:ext uri="{FF2B5EF4-FFF2-40B4-BE49-F238E27FC236}">
                <a16:creationId xmlns:a16="http://schemas.microsoft.com/office/drawing/2014/main" id="{BECA7F48-2B5A-F733-1067-CFA37B44EF68}"/>
              </a:ext>
            </a:extLst>
          </p:cNvPr>
          <p:cNvSpPr txBox="1"/>
          <p:nvPr/>
        </p:nvSpPr>
        <p:spPr>
          <a:xfrm>
            <a:off x="1016728" y="3121449"/>
            <a:ext cx="9673086"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This project is essentially a student registration system. The overall goal of this student registration system is to allow students to easily manage their course schedules. Students will be able to register as a new student and create their account and profiles. Students will also be able to enroll themselves into courses if they are available during the respected semester. If the desired course is not available, students can add themselves into a waiting list. Students will also be able to cancel their enrollment from any course that they are enrolled in, and the system should inform the first in the waiting list that they can enroll into the class. This project aligns with the business objectives to hold onto students, improve the student's online college experience, and reduce costs while increasing the speed of the college registration process compared to manually registering students.</a:t>
            </a:r>
          </a:p>
        </p:txBody>
      </p:sp>
    </p:spTree>
    <p:extLst>
      <p:ext uri="{BB962C8B-B14F-4D97-AF65-F5344CB8AC3E}">
        <p14:creationId xmlns:p14="http://schemas.microsoft.com/office/powerpoint/2010/main" val="1069223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CAD3-8A1E-61C8-484D-5746430A5C3A}"/>
              </a:ext>
            </a:extLst>
          </p:cNvPr>
          <p:cNvSpPr>
            <a:spLocks noGrp="1"/>
          </p:cNvSpPr>
          <p:nvPr>
            <p:ph type="title"/>
          </p:nvPr>
        </p:nvSpPr>
        <p:spPr/>
        <p:txBody>
          <a:bodyPr/>
          <a:lstStyle/>
          <a:p>
            <a:r>
              <a:rPr lang="en-US" dirty="0"/>
              <a:t>Student course drop </a:t>
            </a:r>
            <a:r>
              <a:rPr lang="en-US" dirty="0" err="1"/>
              <a:t>php</a:t>
            </a:r>
            <a:r>
              <a:rPr lang="en-US" dirty="0"/>
              <a:t> code</a:t>
            </a:r>
          </a:p>
        </p:txBody>
      </p:sp>
      <p:pic>
        <p:nvPicPr>
          <p:cNvPr id="5" name="Content Placeholder 4" descr="A screen shot of a computer program&#10;&#10;Description automatically generated">
            <a:extLst>
              <a:ext uri="{FF2B5EF4-FFF2-40B4-BE49-F238E27FC236}">
                <a16:creationId xmlns:a16="http://schemas.microsoft.com/office/drawing/2014/main" id="{374E28D7-9EEE-6C2B-2256-9EC8A0504CBC}"/>
              </a:ext>
            </a:extLst>
          </p:cNvPr>
          <p:cNvPicPr>
            <a:picLocks noGrp="1" noChangeAspect="1"/>
          </p:cNvPicPr>
          <p:nvPr>
            <p:ph sz="half" idx="1"/>
          </p:nvPr>
        </p:nvPicPr>
        <p:blipFill>
          <a:blip r:embed="rId3"/>
          <a:stretch>
            <a:fillRect/>
          </a:stretch>
        </p:blipFill>
        <p:spPr>
          <a:xfrm>
            <a:off x="244388" y="2266768"/>
            <a:ext cx="5664680" cy="3555517"/>
          </a:xfrm>
        </p:spPr>
      </p:pic>
      <p:pic>
        <p:nvPicPr>
          <p:cNvPr id="6" name="Content Placeholder 5" descr="A computer screen with text and images&#10;&#10;Description automatically generated">
            <a:extLst>
              <a:ext uri="{FF2B5EF4-FFF2-40B4-BE49-F238E27FC236}">
                <a16:creationId xmlns:a16="http://schemas.microsoft.com/office/drawing/2014/main" id="{CCE250A6-EC04-2773-A8C5-8583164C9098}"/>
              </a:ext>
            </a:extLst>
          </p:cNvPr>
          <p:cNvPicPr>
            <a:picLocks noGrp="1" noChangeAspect="1"/>
          </p:cNvPicPr>
          <p:nvPr>
            <p:ph sz="half" idx="2"/>
          </p:nvPr>
        </p:nvPicPr>
        <p:blipFill>
          <a:blip r:embed="rId4"/>
          <a:stretch>
            <a:fillRect/>
          </a:stretch>
        </p:blipFill>
        <p:spPr>
          <a:xfrm>
            <a:off x="5909122" y="2273013"/>
            <a:ext cx="6038491" cy="3543026"/>
          </a:xfrm>
        </p:spPr>
      </p:pic>
    </p:spTree>
    <p:extLst>
      <p:ext uri="{BB962C8B-B14F-4D97-AF65-F5344CB8AC3E}">
        <p14:creationId xmlns:p14="http://schemas.microsoft.com/office/powerpoint/2010/main" val="2599739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D438-6FDA-4A0F-5453-D5A00A90ABF0}"/>
              </a:ext>
            </a:extLst>
          </p:cNvPr>
          <p:cNvSpPr>
            <a:spLocks noGrp="1"/>
          </p:cNvSpPr>
          <p:nvPr>
            <p:ph type="title"/>
          </p:nvPr>
        </p:nvSpPr>
        <p:spPr/>
        <p:txBody>
          <a:bodyPr/>
          <a:lstStyle/>
          <a:p>
            <a:r>
              <a:rPr lang="en-US" dirty="0"/>
              <a:t>Student course drop </a:t>
            </a:r>
            <a:r>
              <a:rPr lang="en-US" dirty="0" err="1"/>
              <a:t>php</a:t>
            </a:r>
            <a:r>
              <a:rPr lang="en-US" dirty="0"/>
              <a:t> code cont.</a:t>
            </a:r>
          </a:p>
        </p:txBody>
      </p:sp>
      <p:pic>
        <p:nvPicPr>
          <p:cNvPr id="5" name="Content Placeholder 4" descr="A screen shot of a computer program&#10;&#10;Description automatically generated">
            <a:extLst>
              <a:ext uri="{FF2B5EF4-FFF2-40B4-BE49-F238E27FC236}">
                <a16:creationId xmlns:a16="http://schemas.microsoft.com/office/drawing/2014/main" id="{85F391B5-0DC6-4B13-92A3-7B4D04EB6988}"/>
              </a:ext>
            </a:extLst>
          </p:cNvPr>
          <p:cNvPicPr>
            <a:picLocks noGrp="1" noChangeAspect="1"/>
          </p:cNvPicPr>
          <p:nvPr>
            <p:ph sz="half" idx="1"/>
          </p:nvPr>
        </p:nvPicPr>
        <p:blipFill>
          <a:blip r:embed="rId3"/>
          <a:stretch>
            <a:fillRect/>
          </a:stretch>
        </p:blipFill>
        <p:spPr>
          <a:xfrm>
            <a:off x="186878" y="2400173"/>
            <a:ext cx="5520907" cy="3489989"/>
          </a:xfrm>
        </p:spPr>
      </p:pic>
      <p:pic>
        <p:nvPicPr>
          <p:cNvPr id="6" name="Content Placeholder 5" descr="A computer screen shot of a program&#10;&#10;Description automatically generated">
            <a:extLst>
              <a:ext uri="{FF2B5EF4-FFF2-40B4-BE49-F238E27FC236}">
                <a16:creationId xmlns:a16="http://schemas.microsoft.com/office/drawing/2014/main" id="{20B4090C-228F-55C4-B490-2E3A11F0A479}"/>
              </a:ext>
            </a:extLst>
          </p:cNvPr>
          <p:cNvPicPr>
            <a:picLocks noGrp="1" noChangeAspect="1"/>
          </p:cNvPicPr>
          <p:nvPr>
            <p:ph sz="half" idx="2"/>
          </p:nvPr>
        </p:nvPicPr>
        <p:blipFill>
          <a:blip r:embed="rId4"/>
          <a:stretch>
            <a:fillRect/>
          </a:stretch>
        </p:blipFill>
        <p:spPr>
          <a:xfrm>
            <a:off x="5707840" y="2393036"/>
            <a:ext cx="6239773" cy="3489886"/>
          </a:xfrm>
        </p:spPr>
      </p:pic>
    </p:spTree>
    <p:extLst>
      <p:ext uri="{BB962C8B-B14F-4D97-AF65-F5344CB8AC3E}">
        <p14:creationId xmlns:p14="http://schemas.microsoft.com/office/powerpoint/2010/main" val="896374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F93F1-F3E4-A87F-434F-B38EC9FEFED1}"/>
              </a:ext>
            </a:extLst>
          </p:cNvPr>
          <p:cNvSpPr>
            <a:spLocks noGrp="1"/>
          </p:cNvSpPr>
          <p:nvPr>
            <p:ph type="title"/>
          </p:nvPr>
        </p:nvSpPr>
        <p:spPr/>
        <p:txBody>
          <a:bodyPr/>
          <a:lstStyle/>
          <a:p>
            <a:r>
              <a:rPr lang="en-US" dirty="0"/>
              <a:t>Student logout </a:t>
            </a:r>
            <a:r>
              <a:rPr lang="en-US" dirty="0" err="1"/>
              <a:t>php</a:t>
            </a:r>
            <a:r>
              <a:rPr lang="en-US" dirty="0"/>
              <a:t> code</a:t>
            </a:r>
          </a:p>
        </p:txBody>
      </p:sp>
      <p:pic>
        <p:nvPicPr>
          <p:cNvPr id="5" name="Content Placeholder 4" descr="A screen shot of a computer&#10;&#10;Description automatically generated">
            <a:extLst>
              <a:ext uri="{FF2B5EF4-FFF2-40B4-BE49-F238E27FC236}">
                <a16:creationId xmlns:a16="http://schemas.microsoft.com/office/drawing/2014/main" id="{F5D6EAD3-D12F-9A54-06E7-9DB92BC211EB}"/>
              </a:ext>
            </a:extLst>
          </p:cNvPr>
          <p:cNvPicPr>
            <a:picLocks noGrp="1" noChangeAspect="1"/>
          </p:cNvPicPr>
          <p:nvPr>
            <p:ph sz="half" idx="1"/>
          </p:nvPr>
        </p:nvPicPr>
        <p:blipFill>
          <a:blip r:embed="rId3"/>
          <a:stretch>
            <a:fillRect/>
          </a:stretch>
        </p:blipFill>
        <p:spPr>
          <a:xfrm>
            <a:off x="2400992" y="1957562"/>
            <a:ext cx="7763773" cy="4734645"/>
          </a:xfrm>
        </p:spPr>
      </p:pic>
    </p:spTree>
    <p:extLst>
      <p:ext uri="{BB962C8B-B14F-4D97-AF65-F5344CB8AC3E}">
        <p14:creationId xmlns:p14="http://schemas.microsoft.com/office/powerpoint/2010/main" val="1453907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F3E49AB-A324-F6CD-3883-816215510BB7}"/>
              </a:ext>
            </a:extLst>
          </p:cNvPr>
          <p:cNvSpPr>
            <a:spLocks noGrp="1"/>
          </p:cNvSpPr>
          <p:nvPr>
            <p:ph type="title"/>
          </p:nvPr>
        </p:nvSpPr>
        <p:spPr>
          <a:xfrm>
            <a:off x="581192" y="702156"/>
            <a:ext cx="11029616" cy="1013800"/>
          </a:xfrm>
        </p:spPr>
        <p:txBody>
          <a:bodyPr/>
          <a:lstStyle/>
          <a:p>
            <a:r>
              <a:rPr lang="en-US" dirty="0"/>
              <a:t>References</a:t>
            </a:r>
          </a:p>
        </p:txBody>
      </p:sp>
      <p:sp>
        <p:nvSpPr>
          <p:cNvPr id="7" name="TextBox 6">
            <a:extLst>
              <a:ext uri="{FF2B5EF4-FFF2-40B4-BE49-F238E27FC236}">
                <a16:creationId xmlns:a16="http://schemas.microsoft.com/office/drawing/2014/main" id="{2B341D6F-D600-F14A-5310-194B73E09F43}"/>
              </a:ext>
            </a:extLst>
          </p:cNvPr>
          <p:cNvSpPr txBox="1"/>
          <p:nvPr/>
        </p:nvSpPr>
        <p:spPr>
          <a:xfrm>
            <a:off x="442413" y="1890127"/>
            <a:ext cx="10952671"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Times New Roman"/>
                <a:ea typeface="+mn-lt"/>
                <a:cs typeface="+mn-lt"/>
              </a:rPr>
              <a:t>DeBarros</a:t>
            </a:r>
            <a:r>
              <a:rPr lang="en-US" sz="1600" dirty="0">
                <a:latin typeface="Times New Roman"/>
                <a:ea typeface="+mn-lt"/>
                <a:cs typeface="+mn-lt"/>
              </a:rPr>
              <a:t>, A. (2022). Practical SQL: A beginner’s guide to storytelling with data. </a:t>
            </a:r>
            <a:endParaRPr lang="en-US" sz="1600">
              <a:latin typeface="Times New Roman"/>
              <a:ea typeface="+mn-lt"/>
              <a:cs typeface="Times New Roman"/>
            </a:endParaRPr>
          </a:p>
          <a:p>
            <a:r>
              <a:rPr lang="en-US" sz="1600" dirty="0">
                <a:latin typeface="Times New Roman"/>
                <a:ea typeface="+mn-lt"/>
                <a:cs typeface="+mn-lt"/>
              </a:rPr>
              <a:t> No Starch Press. </a:t>
            </a:r>
            <a:endParaRPr lang="en-US" sz="1600" dirty="0">
              <a:latin typeface="Times New Roman"/>
              <a:cs typeface="Times New Roman"/>
            </a:endParaRPr>
          </a:p>
          <a:p>
            <a:endParaRPr lang="en-US" sz="1600" dirty="0">
              <a:latin typeface="Times New Roman"/>
              <a:cs typeface="Times New Roman"/>
            </a:endParaRPr>
          </a:p>
          <a:p>
            <a:r>
              <a:rPr lang="en-US" sz="1600" dirty="0">
                <a:latin typeface="Times New Roman"/>
                <a:cs typeface="Times New Roman"/>
              </a:rPr>
              <a:t>Duckett, John. (2014). HTML &amp; CSS: Design and build websites. John Wiley and Sons.</a:t>
            </a:r>
          </a:p>
          <a:p>
            <a:endParaRPr lang="en-US" sz="1600" dirty="0">
              <a:latin typeface="Times New Roman"/>
              <a:cs typeface="Times New Roman"/>
            </a:endParaRPr>
          </a:p>
          <a:p>
            <a:r>
              <a:rPr lang="en-US" sz="1600" dirty="0">
                <a:latin typeface="Times New Roman"/>
                <a:cs typeface="Times New Roman"/>
              </a:rPr>
              <a:t>Duckett, Jon, Ullman, C., &amp; Stone, E. (2022). PHP &amp; MySQL: Server-side web development.</a:t>
            </a:r>
          </a:p>
          <a:p>
            <a:r>
              <a:rPr lang="en-US" sz="1600" dirty="0">
                <a:latin typeface="Times New Roman"/>
                <a:cs typeface="Times New Roman"/>
              </a:rPr>
              <a:t> John Wiley &amp; Sons. </a:t>
            </a:r>
          </a:p>
          <a:p>
            <a:endParaRPr lang="en-US" sz="1600" dirty="0">
              <a:latin typeface="Times New Roman"/>
              <a:cs typeface="Times New Roman"/>
            </a:endParaRPr>
          </a:p>
          <a:p>
            <a:r>
              <a:rPr lang="en-US" sz="1600" dirty="0">
                <a:latin typeface="Times New Roman"/>
                <a:cs typeface="Times New Roman"/>
              </a:rPr>
              <a:t>Guide to the software engineering - fit.edu. (n.d.).</a:t>
            </a:r>
          </a:p>
          <a:p>
            <a:r>
              <a:rPr lang="en-US" sz="1600" dirty="0">
                <a:latin typeface="Times New Roman"/>
                <a:cs typeface="Times New Roman"/>
                <a:hlinkClick r:id="rId2"/>
              </a:rPr>
              <a:t> https://cs.fit.edu/~kgallagher/Schtick/Serious/SWEBOKv3.pdf</a:t>
            </a:r>
            <a:r>
              <a:rPr lang="en-US" sz="1600" dirty="0">
                <a:latin typeface="Times New Roman"/>
                <a:cs typeface="Times New Roman"/>
              </a:rPr>
              <a:t> </a:t>
            </a:r>
          </a:p>
          <a:p>
            <a:endParaRPr lang="en-US" sz="1600" dirty="0">
              <a:latin typeface="Times New Roman"/>
              <a:cs typeface="Times New Roman"/>
            </a:endParaRPr>
          </a:p>
          <a:p>
            <a:r>
              <a:rPr lang="en-US" sz="1600" err="1">
                <a:latin typeface="Times New Roman"/>
                <a:cs typeface="Times New Roman"/>
              </a:rPr>
              <a:t>Mikoluk</a:t>
            </a:r>
            <a:r>
              <a:rPr lang="en-US" sz="1600" dirty="0">
                <a:latin typeface="Times New Roman"/>
                <a:cs typeface="Times New Roman"/>
              </a:rPr>
              <a:t>, K. (2013, September 18). XAMPP tutorial: How to use XAMPP to run your own web </a:t>
            </a:r>
          </a:p>
          <a:p>
            <a:r>
              <a:rPr lang="en-US" sz="1600" dirty="0">
                <a:latin typeface="Times New Roman"/>
                <a:cs typeface="Times New Roman"/>
              </a:rPr>
              <a:t> </a:t>
            </a:r>
            <a:r>
              <a:rPr lang="en-US" sz="1600" err="1">
                <a:latin typeface="Times New Roman"/>
                <a:cs typeface="Times New Roman"/>
              </a:rPr>
              <a:t>serverLinks</a:t>
            </a:r>
            <a:r>
              <a:rPr lang="en-US" sz="1600" dirty="0">
                <a:latin typeface="Times New Roman"/>
                <a:cs typeface="Times New Roman"/>
              </a:rPr>
              <a:t> to an external site. Udemy.https://blog.udemy.com/xampp-tutorial.</a:t>
            </a:r>
          </a:p>
          <a:p>
            <a:endParaRPr lang="en-US" sz="1600" dirty="0">
              <a:latin typeface="Times New Roman"/>
              <a:cs typeface="Times New Roman"/>
            </a:endParaRPr>
          </a:p>
          <a:p>
            <a:r>
              <a:rPr lang="en-US" sz="1600" err="1">
                <a:latin typeface="Times New Roman"/>
                <a:cs typeface="Times New Roman"/>
              </a:rPr>
              <a:t>SiteGround</a:t>
            </a:r>
            <a:r>
              <a:rPr lang="en-US" sz="1600" dirty="0">
                <a:latin typeface="Times New Roman"/>
                <a:cs typeface="Times New Roman"/>
              </a:rPr>
              <a:t>. (n.d.). phpMyAdmin create and populate tables tutorial. Links to an external site.</a:t>
            </a:r>
          </a:p>
          <a:p>
            <a:r>
              <a:rPr lang="en-US" sz="1600" dirty="0">
                <a:latin typeface="Times New Roman"/>
                <a:cs typeface="Times New Roman"/>
              </a:rPr>
              <a:t>  </a:t>
            </a:r>
            <a:r>
              <a:rPr lang="en-US" sz="1600" dirty="0">
                <a:latin typeface="Times New Roman"/>
                <a:cs typeface="Times New Roman"/>
                <a:hlinkClick r:id="rId3"/>
              </a:rPr>
              <a:t>https://www.siteground.com/tutorials/phpmyadmin/create-populate-tables/</a:t>
            </a:r>
            <a:endParaRPr lang="en-US" sz="1600" dirty="0">
              <a:latin typeface="Times New Roman"/>
              <a:cs typeface="Times New Roman"/>
            </a:endParaRPr>
          </a:p>
          <a:p>
            <a:endParaRPr lang="en-US" sz="1600" dirty="0">
              <a:solidFill>
                <a:srgbClr val="000000"/>
              </a:solidFill>
              <a:latin typeface="Times New Roman"/>
              <a:cs typeface="Times New Roman"/>
            </a:endParaRPr>
          </a:p>
          <a:p>
            <a:r>
              <a:rPr lang="en-US" sz="1600" dirty="0">
                <a:solidFill>
                  <a:srgbClr val="3D494C"/>
                </a:solidFill>
                <a:latin typeface="Times New Roman"/>
                <a:cs typeface="Times New Roman"/>
              </a:rPr>
              <a:t>Tsui, F., Karam, O., &amp; Bernal, B. (2018). </a:t>
            </a:r>
            <a:r>
              <a:rPr lang="en-US" sz="1600" i="1" dirty="0">
                <a:solidFill>
                  <a:srgbClr val="0000FF"/>
                </a:solidFill>
                <a:latin typeface="Times New Roman"/>
                <a:ea typeface="+mn-lt"/>
                <a:cs typeface="+mn-lt"/>
                <a:hlinkClick r:id="rId4"/>
              </a:rPr>
              <a:t>Essentials of software engineering</a:t>
            </a:r>
            <a:r>
              <a:rPr lang="en-US" sz="1600" dirty="0">
                <a:solidFill>
                  <a:srgbClr val="3D494C"/>
                </a:solidFill>
                <a:latin typeface="Times New Roman"/>
                <a:cs typeface="Times New Roman"/>
              </a:rPr>
              <a:t> (4th ed.). Jones &amp; </a:t>
            </a:r>
            <a:endParaRPr lang="en-US" sz="1600" dirty="0">
              <a:solidFill>
                <a:srgbClr val="000000"/>
              </a:solidFill>
              <a:latin typeface="Times New Roman"/>
              <a:cs typeface="Times New Roman"/>
            </a:endParaRPr>
          </a:p>
          <a:p>
            <a:r>
              <a:rPr lang="en-US" sz="1600" dirty="0">
                <a:solidFill>
                  <a:srgbClr val="3D494C"/>
                </a:solidFill>
                <a:latin typeface="Times New Roman"/>
                <a:cs typeface="Times New Roman"/>
              </a:rPr>
              <a:t> Barlett Learning.</a:t>
            </a:r>
            <a:endParaRPr lang="en-US" sz="1600" dirty="0">
              <a:latin typeface="Times New Roman"/>
              <a:cs typeface="Times New Roman"/>
            </a:endParaRPr>
          </a:p>
          <a:p>
            <a:endParaRPr lang="en-US" sz="1600" dirty="0">
              <a:latin typeface="Times New Roman"/>
              <a:cs typeface="Times New Roman"/>
            </a:endParaRPr>
          </a:p>
          <a:p>
            <a:pPr algn="l"/>
            <a:endParaRPr lang="en-US" sz="1600" dirty="0">
              <a:latin typeface="Times New Roman"/>
              <a:cs typeface="Times New Roman"/>
            </a:endParaRPr>
          </a:p>
        </p:txBody>
      </p:sp>
    </p:spTree>
    <p:extLst>
      <p:ext uri="{BB962C8B-B14F-4D97-AF65-F5344CB8AC3E}">
        <p14:creationId xmlns:p14="http://schemas.microsoft.com/office/powerpoint/2010/main" val="219062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fontScale="92500" lnSpcReduction="10000"/>
          </a:bodyPr>
          <a:lstStyle/>
          <a:p>
            <a:r>
              <a:rPr lang="en-US" dirty="0">
                <a:solidFill>
                  <a:schemeClr val="bg2"/>
                </a:solidFill>
              </a:rPr>
              <a:t>Jamain Hughes </a:t>
            </a:r>
          </a:p>
          <a:p>
            <a:endParaRPr lang="en-US" dirty="0">
              <a:solidFill>
                <a:schemeClr val="bg2"/>
              </a:solidFill>
            </a:endParaRPr>
          </a:p>
          <a:p>
            <a:r>
              <a:rPr lang="en-US" dirty="0">
                <a:solidFill>
                  <a:schemeClr val="bg2"/>
                </a:solidFill>
              </a:rPr>
              <a:t>The University of Arizona Global Campus</a:t>
            </a:r>
          </a:p>
          <a:p>
            <a:r>
              <a:rPr lang="en-US" dirty="0">
                <a:solidFill>
                  <a:schemeClr val="bg2"/>
                </a:solidFill>
              </a:rPr>
              <a:t>CST 499: Capstone for Computer Software Technology</a:t>
            </a:r>
          </a:p>
          <a:p>
            <a:r>
              <a:rPr lang="en-US" dirty="0">
                <a:solidFill>
                  <a:schemeClr val="bg2"/>
                </a:solidFill>
              </a:rPr>
              <a:t>Professor: Dr. Amjad </a:t>
            </a:r>
            <a:r>
              <a:rPr lang="en-US" dirty="0" err="1">
                <a:solidFill>
                  <a:schemeClr val="bg2"/>
                </a:solidFill>
              </a:rPr>
              <a:t>Alkilani</a:t>
            </a:r>
          </a:p>
          <a:p>
            <a:r>
              <a:rPr lang="en-US" dirty="0">
                <a:solidFill>
                  <a:schemeClr val="bg2"/>
                </a:solidFill>
              </a:rPr>
              <a:t>January 29, 2024</a:t>
            </a: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54B0-D65D-1D14-FC7C-94640C357CD9}"/>
              </a:ext>
            </a:extLst>
          </p:cNvPr>
          <p:cNvSpPr>
            <a:spLocks noGrp="1"/>
          </p:cNvSpPr>
          <p:nvPr>
            <p:ph type="title"/>
          </p:nvPr>
        </p:nvSpPr>
        <p:spPr/>
        <p:txBody>
          <a:bodyPr/>
          <a:lstStyle/>
          <a:p>
            <a:r>
              <a:rPr lang="en-US" dirty="0"/>
              <a:t>SRS Document for the student registration system</a:t>
            </a:r>
          </a:p>
        </p:txBody>
      </p:sp>
      <p:sp>
        <p:nvSpPr>
          <p:cNvPr id="3" name="TextBox 2">
            <a:extLst>
              <a:ext uri="{FF2B5EF4-FFF2-40B4-BE49-F238E27FC236}">
                <a16:creationId xmlns:a16="http://schemas.microsoft.com/office/drawing/2014/main" id="{A2FCD23B-649D-A127-6A56-5BEFDA4C9645}"/>
              </a:ext>
            </a:extLst>
          </p:cNvPr>
          <p:cNvSpPr txBox="1"/>
          <p:nvPr/>
        </p:nvSpPr>
        <p:spPr>
          <a:xfrm>
            <a:off x="1943756" y="2237867"/>
            <a:ext cx="839350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t>Product Perspective</a:t>
            </a:r>
          </a:p>
          <a:p>
            <a:r>
              <a:rPr lang="en-US" sz="2000" dirty="0"/>
              <a:t> New self-contained project</a:t>
            </a:r>
          </a:p>
          <a:p>
            <a:endParaRPr lang="en-US" sz="2000" dirty="0"/>
          </a:p>
          <a:p>
            <a:pPr marL="285750" indent="-285750">
              <a:buFont typeface="Arial"/>
              <a:buChar char="•"/>
            </a:pPr>
            <a:r>
              <a:rPr lang="en-US" sz="2000" dirty="0"/>
              <a:t>Product Functions</a:t>
            </a:r>
          </a:p>
          <a:p>
            <a:r>
              <a:rPr lang="en-US" sz="2000" dirty="0"/>
              <a:t> Account creation, login/logout, search for courses, view course schedule, register/drop courses</a:t>
            </a:r>
          </a:p>
          <a:p>
            <a:endParaRPr lang="en-US" sz="2000" dirty="0"/>
          </a:p>
          <a:p>
            <a:pPr marL="285750" indent="-285750">
              <a:buFont typeface="Arial"/>
              <a:buChar char="•"/>
            </a:pPr>
            <a:r>
              <a:rPr lang="en-US" sz="2000" dirty="0"/>
              <a:t>User Classes</a:t>
            </a:r>
          </a:p>
          <a:p>
            <a:r>
              <a:rPr lang="en-US" sz="2000" dirty="0"/>
              <a:t> Administrative assistant, students, registrar staff.</a:t>
            </a:r>
          </a:p>
          <a:p>
            <a:endParaRPr lang="en-US" sz="2000" dirty="0"/>
          </a:p>
          <a:p>
            <a:pPr marL="285750" indent="-285750">
              <a:buFont typeface="Arial"/>
              <a:buChar char="•"/>
            </a:pPr>
            <a:r>
              <a:rPr lang="en-US" sz="2000" dirty="0"/>
              <a:t>Operation Environment</a:t>
            </a:r>
          </a:p>
          <a:p>
            <a:r>
              <a:rPr lang="en-US" sz="2000" dirty="0"/>
              <a:t> Available across all platforms, major web browsers, and mobile devices.</a:t>
            </a:r>
          </a:p>
        </p:txBody>
      </p:sp>
    </p:spTree>
    <p:extLst>
      <p:ext uri="{BB962C8B-B14F-4D97-AF65-F5344CB8AC3E}">
        <p14:creationId xmlns:p14="http://schemas.microsoft.com/office/powerpoint/2010/main" val="1741068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4D63-796C-FCC4-775D-1CFE1E3C57B6}"/>
              </a:ext>
            </a:extLst>
          </p:cNvPr>
          <p:cNvSpPr>
            <a:spLocks noGrp="1"/>
          </p:cNvSpPr>
          <p:nvPr>
            <p:ph type="title"/>
          </p:nvPr>
        </p:nvSpPr>
        <p:spPr/>
        <p:txBody>
          <a:bodyPr/>
          <a:lstStyle/>
          <a:p>
            <a:r>
              <a:rPr lang="en-US" b="0" i="0" u="none" strike="noStrike" cap="all" baseline="0">
                <a:solidFill>
                  <a:srgbClr val="FFFFFF"/>
                </a:solidFill>
                <a:latin typeface="Gill Sans MT"/>
                <a:ea typeface="Gill Sans MT"/>
                <a:cs typeface="Gill Sans MT"/>
              </a:rPr>
              <a:t>SRS Document for the student registration system</a:t>
            </a:r>
            <a:endParaRPr lang="en-US"/>
          </a:p>
        </p:txBody>
      </p:sp>
      <p:sp>
        <p:nvSpPr>
          <p:cNvPr id="3" name="TextBox 2">
            <a:extLst>
              <a:ext uri="{FF2B5EF4-FFF2-40B4-BE49-F238E27FC236}">
                <a16:creationId xmlns:a16="http://schemas.microsoft.com/office/drawing/2014/main" id="{02C9A1E3-BC9F-1528-7B0C-67E3F0E350D3}"/>
              </a:ext>
            </a:extLst>
          </p:cNvPr>
          <p:cNvSpPr txBox="1"/>
          <p:nvPr/>
        </p:nvSpPr>
        <p:spPr>
          <a:xfrm>
            <a:off x="3407746" y="2646371"/>
            <a:ext cx="48422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Design and Implementation Constraints</a:t>
            </a:r>
          </a:p>
        </p:txBody>
      </p:sp>
      <p:sp>
        <p:nvSpPr>
          <p:cNvPr id="4" name="TextBox 3">
            <a:extLst>
              <a:ext uri="{FF2B5EF4-FFF2-40B4-BE49-F238E27FC236}">
                <a16:creationId xmlns:a16="http://schemas.microsoft.com/office/drawing/2014/main" id="{B5057D87-8E1F-9F1E-4908-A03A65D4503F}"/>
              </a:ext>
            </a:extLst>
          </p:cNvPr>
          <p:cNvSpPr txBox="1"/>
          <p:nvPr/>
        </p:nvSpPr>
        <p:spPr>
          <a:xfrm>
            <a:off x="1892185" y="3982840"/>
            <a:ext cx="971621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t>Policy compliance: ADA web accessibility and FERPA</a:t>
            </a:r>
          </a:p>
          <a:p>
            <a:pPr marL="285750" indent="-285750">
              <a:buFont typeface="Arial"/>
              <a:buChar char="•"/>
            </a:pPr>
            <a:r>
              <a:rPr lang="en-US" sz="2000" dirty="0"/>
              <a:t>Project timeline: 3 months</a:t>
            </a:r>
          </a:p>
          <a:p>
            <a:pPr marL="285750" indent="-285750">
              <a:buFont typeface="Arial"/>
              <a:buChar char="•"/>
            </a:pPr>
            <a:r>
              <a:rPr lang="en-US" sz="2000" dirty="0"/>
              <a:t>Technologies: MySQL, PHP, HTML5, CSS, JavaScript, XAMPP,  ATOM</a:t>
            </a:r>
          </a:p>
        </p:txBody>
      </p:sp>
    </p:spTree>
    <p:extLst>
      <p:ext uri="{BB962C8B-B14F-4D97-AF65-F5344CB8AC3E}">
        <p14:creationId xmlns:p14="http://schemas.microsoft.com/office/powerpoint/2010/main" val="4199001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B9B5-FCA1-5FEF-35DD-E83E7010675D}"/>
              </a:ext>
            </a:extLst>
          </p:cNvPr>
          <p:cNvSpPr>
            <a:spLocks noGrp="1"/>
          </p:cNvSpPr>
          <p:nvPr>
            <p:ph type="title"/>
          </p:nvPr>
        </p:nvSpPr>
        <p:spPr>
          <a:xfrm>
            <a:off x="581192" y="702156"/>
            <a:ext cx="11029616" cy="1013800"/>
          </a:xfrm>
        </p:spPr>
        <p:txBody>
          <a:bodyPr anchor="b">
            <a:normAutofit/>
          </a:bodyPr>
          <a:lstStyle/>
          <a:p>
            <a:r>
              <a:rPr lang="en-US" dirty="0"/>
              <a:t>UML Design Model</a:t>
            </a:r>
          </a:p>
        </p:txBody>
      </p:sp>
      <p:pic>
        <p:nvPicPr>
          <p:cNvPr id="5" name="Picture 4" descr="Unified Modeling Language - Wikipedia">
            <a:extLst>
              <a:ext uri="{FF2B5EF4-FFF2-40B4-BE49-F238E27FC236}">
                <a16:creationId xmlns:a16="http://schemas.microsoft.com/office/drawing/2014/main" id="{27CB7EE9-B4FE-8AE8-4B2C-BB4A5BC413B3}"/>
              </a:ext>
            </a:extLst>
          </p:cNvPr>
          <p:cNvPicPr>
            <a:picLocks noChangeAspect="1"/>
          </p:cNvPicPr>
          <p:nvPr/>
        </p:nvPicPr>
        <p:blipFill>
          <a:blip r:embed="rId2"/>
          <a:stretch>
            <a:fillRect/>
          </a:stretch>
        </p:blipFill>
        <p:spPr>
          <a:xfrm>
            <a:off x="3567956" y="2180496"/>
            <a:ext cx="5056086" cy="3678303"/>
          </a:xfrm>
          <a:prstGeom prst="rect">
            <a:avLst/>
          </a:prstGeom>
          <a:noFill/>
        </p:spPr>
      </p:pic>
    </p:spTree>
    <p:extLst>
      <p:ext uri="{BB962C8B-B14F-4D97-AF65-F5344CB8AC3E}">
        <p14:creationId xmlns:p14="http://schemas.microsoft.com/office/powerpoint/2010/main" val="207036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05343-9AE1-251D-FD59-F6736679C3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D3BA3-1C37-BECA-9F23-C26506D35E72}"/>
              </a:ext>
            </a:extLst>
          </p:cNvPr>
          <p:cNvSpPr>
            <a:spLocks noGrp="1"/>
          </p:cNvSpPr>
          <p:nvPr>
            <p:ph type="title"/>
          </p:nvPr>
        </p:nvSpPr>
        <p:spPr>
          <a:xfrm>
            <a:off x="581193" y="729658"/>
            <a:ext cx="11029616" cy="988332"/>
          </a:xfrm>
        </p:spPr>
        <p:txBody>
          <a:bodyPr anchor="b">
            <a:normAutofit/>
          </a:bodyPr>
          <a:lstStyle/>
          <a:p>
            <a:r>
              <a:rPr lang="en-US" dirty="0"/>
              <a:t>UML Design Model</a:t>
            </a:r>
          </a:p>
        </p:txBody>
      </p:sp>
      <p:pic>
        <p:nvPicPr>
          <p:cNvPr id="5" name="Picture 4" descr="Unified Modeling Language - Wikipedia">
            <a:extLst>
              <a:ext uri="{FF2B5EF4-FFF2-40B4-BE49-F238E27FC236}">
                <a16:creationId xmlns:a16="http://schemas.microsoft.com/office/drawing/2014/main" id="{E1F621CE-8C2B-83AB-B3A0-7B5E81B13284}"/>
              </a:ext>
            </a:extLst>
          </p:cNvPr>
          <p:cNvPicPr>
            <a:picLocks noChangeAspect="1"/>
          </p:cNvPicPr>
          <p:nvPr/>
        </p:nvPicPr>
        <p:blipFill>
          <a:blip r:embed="rId2"/>
          <a:stretch>
            <a:fillRect/>
          </a:stretch>
        </p:blipFill>
        <p:spPr>
          <a:xfrm>
            <a:off x="1260563" y="2926052"/>
            <a:ext cx="4034362" cy="2934999"/>
          </a:xfrm>
          <a:prstGeom prst="rect">
            <a:avLst/>
          </a:prstGeom>
          <a:noFill/>
        </p:spPr>
      </p:pic>
      <p:sp>
        <p:nvSpPr>
          <p:cNvPr id="12" name="Text Placeholder 4">
            <a:extLst>
              <a:ext uri="{FF2B5EF4-FFF2-40B4-BE49-F238E27FC236}">
                <a16:creationId xmlns:a16="http://schemas.microsoft.com/office/drawing/2014/main" id="{341F65B9-C9E5-8658-5032-B39915685E7A}"/>
              </a:ext>
            </a:extLst>
          </p:cNvPr>
          <p:cNvSpPr>
            <a:spLocks noGrp="1"/>
          </p:cNvSpPr>
          <p:nvPr>
            <p:ph type="body" sz="quarter" idx="3"/>
          </p:nvPr>
        </p:nvSpPr>
        <p:spPr>
          <a:xfrm>
            <a:off x="6523735" y="2250892"/>
            <a:ext cx="5087073" cy="553373"/>
          </a:xfrm>
        </p:spPr>
        <p:txBody>
          <a:bodyPr/>
          <a:lstStyle/>
          <a:p>
            <a:r>
              <a:rPr lang="en-US" sz="2400" dirty="0"/>
              <a:t>Purpose</a:t>
            </a:r>
          </a:p>
        </p:txBody>
      </p:sp>
      <p:sp>
        <p:nvSpPr>
          <p:cNvPr id="14" name="Content Placeholder 5">
            <a:extLst>
              <a:ext uri="{FF2B5EF4-FFF2-40B4-BE49-F238E27FC236}">
                <a16:creationId xmlns:a16="http://schemas.microsoft.com/office/drawing/2014/main" id="{270EFE6F-BBAD-F696-4EAE-B844007C3011}"/>
              </a:ext>
            </a:extLst>
          </p:cNvPr>
          <p:cNvSpPr>
            <a:spLocks noGrp="1"/>
          </p:cNvSpPr>
          <p:nvPr>
            <p:ph sz="quarter" idx="4"/>
          </p:nvPr>
        </p:nvSpPr>
        <p:spPr>
          <a:xfrm>
            <a:off x="6217709" y="2926052"/>
            <a:ext cx="5393100" cy="2934999"/>
          </a:xfrm>
        </p:spPr>
        <p:txBody>
          <a:bodyPr>
            <a:normAutofit/>
          </a:bodyPr>
          <a:lstStyle/>
          <a:p>
            <a:pPr marL="305435" indent="-305435"/>
            <a:r>
              <a:rPr lang="en-US" sz="2000" dirty="0"/>
              <a:t>UML diagrams are used to analyze existing software, model new software, and plan software development and prioritization. They aid software engineers in visualizing a software system. </a:t>
            </a:r>
          </a:p>
        </p:txBody>
      </p:sp>
    </p:spTree>
    <p:extLst>
      <p:ext uri="{BB962C8B-B14F-4D97-AF65-F5344CB8AC3E}">
        <p14:creationId xmlns:p14="http://schemas.microsoft.com/office/powerpoint/2010/main" val="2125915777"/>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 id="{FCB14B3E-2B92-48B8-A334-05E7A8EE34E1}" vid="{B6EC9E21-8C82-4EB1-BBE7-A370F785D0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8A7011-85FC-4C6C-9A6F-345FB39F8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5B6094-AFD6-478B-B198-FEA847601B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523E105-18D3-4BB0-89C9-FE6AD0298A9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137</TotalTime>
  <Words>2565</Words>
  <Application>Microsoft Office PowerPoint</Application>
  <PresentationFormat>Widescreen</PresentationFormat>
  <Paragraphs>199</Paragraphs>
  <Slides>54</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Gill Sans MT</vt:lpstr>
      <vt:lpstr>Times New Roman</vt:lpstr>
      <vt:lpstr>Wingdings 2</vt:lpstr>
      <vt:lpstr>Custom</vt:lpstr>
      <vt:lpstr>Tuska University student registration system</vt:lpstr>
      <vt:lpstr>Topics of Discussion</vt:lpstr>
      <vt:lpstr>SRS for Student Registration System</vt:lpstr>
      <vt:lpstr>SRS Document for student registration system</vt:lpstr>
      <vt:lpstr>SRS document for the student registration system</vt:lpstr>
      <vt:lpstr>SRS Document for the student registration system</vt:lpstr>
      <vt:lpstr>SRS Document for the student registration system</vt:lpstr>
      <vt:lpstr>UML Design Model</vt:lpstr>
      <vt:lpstr>UML Design Model</vt:lpstr>
      <vt:lpstr>UML Design model: Use Case Diagram</vt:lpstr>
      <vt:lpstr>UML Design model: Class diagram</vt:lpstr>
      <vt:lpstr>UML Design model: Activity Diagram</vt:lpstr>
      <vt:lpstr>UML Design model: State Diagram</vt:lpstr>
      <vt:lpstr>UML Design model: Sequence Diagram</vt:lpstr>
      <vt:lpstr>UML Design models: Database schema</vt:lpstr>
      <vt:lpstr>UML Design model: general v-model</vt:lpstr>
      <vt:lpstr>Landing, Login, and Enrollment Pages</vt:lpstr>
      <vt:lpstr>Landing Page </vt:lpstr>
      <vt:lpstr>Landing Page Cont.</vt:lpstr>
      <vt:lpstr>Landing Page Cont.</vt:lpstr>
      <vt:lpstr>Landing Page Php code</vt:lpstr>
      <vt:lpstr>Tuska university database</vt:lpstr>
      <vt:lpstr>Landing Page CSS Code</vt:lpstr>
      <vt:lpstr>Tuska University database configuration</vt:lpstr>
      <vt:lpstr>Tuska University user registration</vt:lpstr>
      <vt:lpstr>Registration PHP code</vt:lpstr>
      <vt:lpstr>Registration pages</vt:lpstr>
      <vt:lpstr>Registration page PHP code</vt:lpstr>
      <vt:lpstr>Registration php code cont.</vt:lpstr>
      <vt:lpstr>Tuska university login page</vt:lpstr>
      <vt:lpstr>Tuska university login page php code</vt:lpstr>
      <vt:lpstr>Tuska university login php code cont.</vt:lpstr>
      <vt:lpstr>Admin Registrar profile</vt:lpstr>
      <vt:lpstr>Admin registrar php profile code</vt:lpstr>
      <vt:lpstr>Admin registrar php code cont.</vt:lpstr>
      <vt:lpstr>Admin course add form</vt:lpstr>
      <vt:lpstr>Admin Course add php code</vt:lpstr>
      <vt:lpstr>Admin course add process php code</vt:lpstr>
      <vt:lpstr>Admin course delete form</vt:lpstr>
      <vt:lpstr>Admin course delete php code</vt:lpstr>
      <vt:lpstr>Admin course delete php code cont.</vt:lpstr>
      <vt:lpstr>Admin logout php code</vt:lpstr>
      <vt:lpstr>student profile page</vt:lpstr>
      <vt:lpstr>Student profile page php code</vt:lpstr>
      <vt:lpstr>Student course registration page</vt:lpstr>
      <vt:lpstr>Student course registration php code</vt:lpstr>
      <vt:lpstr>Student course  view page</vt:lpstr>
      <vt:lpstr>Student course  view page php code</vt:lpstr>
      <vt:lpstr>Student course drop page</vt:lpstr>
      <vt:lpstr>Student course drop php code</vt:lpstr>
      <vt:lpstr>Student course drop php code cont.</vt:lpstr>
      <vt:lpstr>Student logout php code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
  <cp:lastModifiedBy>Jamain Hughes</cp:lastModifiedBy>
  <cp:revision>1443</cp:revision>
  <dcterms:created xsi:type="dcterms:W3CDTF">2024-01-27T20:38:07Z</dcterms:created>
  <dcterms:modified xsi:type="dcterms:W3CDTF">2024-01-29T06:33:50Z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